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4" r:id="rId1"/>
  </p:sldMasterIdLst>
  <p:notesMasterIdLst>
    <p:notesMasterId r:id="rId21"/>
  </p:notesMasterIdLst>
  <p:handoutMasterIdLst>
    <p:handoutMasterId r:id="rId22"/>
  </p:handoutMasterIdLst>
  <p:sldIdLst>
    <p:sldId id="567" r:id="rId2"/>
    <p:sldId id="468" r:id="rId3"/>
    <p:sldId id="470" r:id="rId4"/>
    <p:sldId id="450" r:id="rId5"/>
    <p:sldId id="452" r:id="rId6"/>
    <p:sldId id="453" r:id="rId7"/>
    <p:sldId id="454" r:id="rId8"/>
    <p:sldId id="455" r:id="rId9"/>
    <p:sldId id="456" r:id="rId10"/>
    <p:sldId id="457" r:id="rId11"/>
    <p:sldId id="458" r:id="rId12"/>
    <p:sldId id="459" r:id="rId13"/>
    <p:sldId id="460" r:id="rId14"/>
    <p:sldId id="461" r:id="rId15"/>
    <p:sldId id="462" r:id="rId16"/>
    <p:sldId id="463" r:id="rId17"/>
    <p:sldId id="464" r:id="rId18"/>
    <p:sldId id="469" r:id="rId19"/>
    <p:sldId id="465" r:id="rId20"/>
  </p:sldIdLst>
  <p:sldSz cx="9144000" cy="5143500" type="screen16x9"/>
  <p:notesSz cx="68580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EAEAEA"/>
    <a:srgbClr val="FFFF99"/>
    <a:srgbClr val="FFFF66"/>
    <a:srgbClr val="CCCCFF"/>
    <a:srgbClr val="00FF99"/>
    <a:srgbClr val="CCFF99"/>
    <a:srgbClr val="99FF66"/>
    <a:srgbClr val="FF0000"/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B82AE7C-12CB-43FF-BE17-CDD31C2BB212}" v="8" dt="2023-02-15T16:51:16.11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209" autoAdjust="0"/>
    <p:restoredTop sz="91231" autoAdjust="0"/>
  </p:normalViewPr>
  <p:slideViewPr>
    <p:cSldViewPr>
      <p:cViewPr varScale="1">
        <p:scale>
          <a:sx n="81" d="100"/>
          <a:sy n="81" d="100"/>
        </p:scale>
        <p:origin x="1028" y="48"/>
      </p:cViewPr>
      <p:guideLst>
        <p:guide orient="horz" pos="1620"/>
        <p:guide pos="288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5" y="0"/>
            <a:ext cx="2971853" cy="4617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550" y="0"/>
            <a:ext cx="2971853" cy="4617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C759E-C266-4B15-9CBF-77BAF19CF850}" type="datetimeFigureOut">
              <a:rPr lang="fr-FR" smtClean="0"/>
              <a:t>16/02/2023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5" y="8772863"/>
            <a:ext cx="2971853" cy="461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550" y="8772863"/>
            <a:ext cx="2971853" cy="461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176-9878-4144-AB0C-F632E63C8F0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00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7F37F-09B1-4B29-9927-D3D3C0E89B0B}" type="datetimeFigureOut">
              <a:rPr lang="en-US" smtClean="0"/>
              <a:t>2/16/2023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49250" y="692150"/>
            <a:ext cx="6159500" cy="3465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1" y="4387136"/>
            <a:ext cx="548640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77267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77267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7F486-80D2-4AA6-B466-E7A54464251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7F486-80D2-4AA6-B466-E7A544642511}" type="slidenum">
              <a:rPr lang="en-US" smtClean="0">
                <a:solidFill>
                  <a:prstClr val="black"/>
                </a:solidFill>
              </a:rPr>
              <a:pPr/>
              <a:t>18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887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_titre_Génér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FE2B-641A-8E73-1990-5C67784D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158619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432887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8243974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Généri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6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ctr" anchorCtr="0"/>
          <a:lstStyle>
            <a:lvl1pPr>
              <a:defRPr sz="285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39B770C-F11E-5651-83B9-6CC86156AF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932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A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5B33A84C-D706-C891-15EE-633C499096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681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cend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BDBEC30-E558-1B40-FC34-3341D16EF6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1842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Securité électro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227CA0B4-599B-979D-1A6B-23859CC6B6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3831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1D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6A0F013B-DA24-1740-FEB0-0D0757384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3177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AA72D3C1-D5FF-152B-7131-53D7A3453C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4048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Chubb visiON+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58B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B4B4486-3C15-02B2-3941-B1455E255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92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7B15-1AED-F9E3-2247-98292581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8831" y="1057276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12816086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lide_titre_securité-electron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32446-95A6-2B5D-61CD-C0806619E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2294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4E760-83DC-F441-8F32-E70A0D4F69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92530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3381D5-90FA-5347-9058-012A42C930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04046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7050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9DE1F-13ED-C433-E393-2F16097C70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1014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05B8BF-D966-53F2-E21D-202C5F37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8675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3782-749E-3D18-CEA1-C2F6A02EE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5" y="907496"/>
            <a:ext cx="3886200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83C6E-3407-0FA3-A16D-23C4DCF3A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8675" y="907496"/>
            <a:ext cx="3886201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829C5-6FBE-395E-FD29-2EC280CD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4070-F48D-69A3-7C84-CEA108A8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8101921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05269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1D898-942E-4091-667F-13F1D74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8179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3456" y="75199"/>
            <a:ext cx="7184847" cy="52444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B60EC3AC-75C5-E9B8-B019-01564694C551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803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" y="0"/>
            <a:ext cx="8229600" cy="857250"/>
          </a:xfrm>
        </p:spPr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0712E7E6-09E6-A52A-91AD-BCBEE9880638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956295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9DE242AA-7003-7F62-2FD8-B5E927E6D25C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228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A99CDC1E-2B63-202C-9744-E0874B691F81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297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7B3D80BF-C7CF-563D-F847-17D39513D351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0976056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7A8C79C-1B35-0526-EDF7-0D64C5CFE942}"/>
              </a:ext>
            </a:extLst>
          </p:cNvPr>
          <p:cNvSpPr txBox="1">
            <a:spLocks/>
          </p:cNvSpPr>
          <p:nvPr userDrawn="1"/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fr-FR"/>
            </a:defPPr>
            <a:lvl1pPr marL="0" algn="r" defTabSz="6858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‹N°›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83132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Slide_titre_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9A47-AC1D-9983-B3CD-D3DBFB1EC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4256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Slide_titre_incend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6F7A1-98C3-7931-3ED0-7D56FFB53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79140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057276"/>
            <a:ext cx="8181975" cy="3799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1313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95583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 numCol="3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6352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enu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9323" y="0"/>
            <a:ext cx="5044678" cy="51435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4021931" cy="3135664"/>
          </a:xfrm>
        </p:spPr>
        <p:txBody>
          <a:bodyPr numCol="1" spcCol="180000"/>
          <a:lstStyle>
            <a:lvl3pPr>
              <a:spcBef>
                <a:spcPts val="825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6548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é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5" y="1275160"/>
            <a:ext cx="2636042" cy="3110573"/>
          </a:xfrm>
        </p:spPr>
        <p:txBody>
          <a:bodyPr/>
          <a:lstStyle>
            <a:lvl1pPr>
              <a:defRPr sz="900"/>
            </a:lvl1pPr>
            <a:lvl2pPr>
              <a:defRPr sz="825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971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6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5E887-2BA7-B6D2-E61F-6B6B92609E5D}"/>
              </a:ext>
            </a:extLst>
          </p:cNvPr>
          <p:cNvSpPr txBox="1"/>
          <p:nvPr userDrawn="1"/>
        </p:nvSpPr>
        <p:spPr>
          <a:xfrm>
            <a:off x="479959" y="4941431"/>
            <a:ext cx="8181974" cy="9233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marL="0" algn="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©2023 Chubb Fire &amp; Security. All Rights Reserved.</a:t>
            </a:r>
          </a:p>
        </p:txBody>
      </p:sp>
      <p:grpSp>
        <p:nvGrpSpPr>
          <p:cNvPr id="7" name="Gridlines" hidden="1">
            <a:extLst>
              <a:ext uri="{FF2B5EF4-FFF2-40B4-BE49-F238E27FC236}">
                <a16:creationId xmlns:a16="http://schemas.microsoft.com/office/drawing/2014/main" id="{75712DD0-BBF6-2162-FF84-97F053C1BEC2}"/>
              </a:ext>
            </a:extLst>
          </p:cNvPr>
          <p:cNvGrpSpPr/>
          <p:nvPr userDrawn="1"/>
        </p:nvGrpSpPr>
        <p:grpSpPr>
          <a:xfrm>
            <a:off x="0" y="-132457"/>
            <a:ext cx="9144029" cy="84808"/>
            <a:chOff x="-1" y="-176609"/>
            <a:chExt cx="12192039" cy="1130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74935-F24F-DB41-CB84-B5C4F415196D}"/>
                </a:ext>
              </a:extLst>
            </p:cNvPr>
            <p:cNvSpPr/>
            <p:nvPr userDrawn="1"/>
          </p:nvSpPr>
          <p:spPr>
            <a:xfrm flipV="1">
              <a:off x="415781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2A7A23-9066-9A2F-12BA-64219710B808}"/>
                </a:ext>
              </a:extLst>
            </p:cNvPr>
            <p:cNvSpPr/>
            <p:nvPr userDrawn="1"/>
          </p:nvSpPr>
          <p:spPr>
            <a:xfrm flipV="1">
              <a:off x="785423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EC9EA-CC50-93FD-E35C-9039E6BF63FA}"/>
                </a:ext>
              </a:extLst>
            </p:cNvPr>
            <p:cNvSpPr/>
            <p:nvPr userDrawn="1"/>
          </p:nvSpPr>
          <p:spPr>
            <a:xfrm flipV="1">
              <a:off x="323371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5253B-C8B9-B213-0549-C2CABE83767A}"/>
                </a:ext>
              </a:extLst>
            </p:cNvPr>
            <p:cNvSpPr/>
            <p:nvPr userDrawn="1"/>
          </p:nvSpPr>
          <p:spPr>
            <a:xfrm flipV="1">
              <a:off x="230960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3E685-AFB0-3808-02C0-41443FB78C4F}"/>
                </a:ext>
              </a:extLst>
            </p:cNvPr>
            <p:cNvSpPr/>
            <p:nvPr userDrawn="1"/>
          </p:nvSpPr>
          <p:spPr>
            <a:xfrm flipV="1">
              <a:off x="138550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39E96B-AA98-8740-AD85-F44E2A1506CA}"/>
                </a:ext>
              </a:extLst>
            </p:cNvPr>
            <p:cNvSpPr/>
            <p:nvPr userDrawn="1"/>
          </p:nvSpPr>
          <p:spPr>
            <a:xfrm flipV="1">
              <a:off x="-1" y="-174106"/>
              <a:ext cx="6413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35EF18-40B9-9508-592E-825ACDB0B0E2}"/>
                </a:ext>
              </a:extLst>
            </p:cNvPr>
            <p:cNvSpPr/>
            <p:nvPr userDrawn="1"/>
          </p:nvSpPr>
          <p:spPr>
            <a:xfrm flipV="1">
              <a:off x="508191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907C7-C78D-3E5D-9D4C-B25DC042006E}"/>
                </a:ext>
              </a:extLst>
            </p:cNvPr>
            <p:cNvSpPr/>
            <p:nvPr userDrawn="1"/>
          </p:nvSpPr>
          <p:spPr>
            <a:xfrm flipV="1">
              <a:off x="600602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38D4F-DEA9-83FD-CC53-E7CDFD726285}"/>
                </a:ext>
              </a:extLst>
            </p:cNvPr>
            <p:cNvSpPr/>
            <p:nvPr userDrawn="1"/>
          </p:nvSpPr>
          <p:spPr>
            <a:xfrm flipV="1">
              <a:off x="693012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AFE754-46E1-3D64-8D7D-FDFADE6C600C}"/>
                </a:ext>
              </a:extLst>
            </p:cNvPr>
            <p:cNvSpPr/>
            <p:nvPr userDrawn="1"/>
          </p:nvSpPr>
          <p:spPr>
            <a:xfrm flipV="1">
              <a:off x="877833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90E372-E36D-0D7B-A3EF-779A78A71F8F}"/>
                </a:ext>
              </a:extLst>
            </p:cNvPr>
            <p:cNvSpPr/>
            <p:nvPr userDrawn="1"/>
          </p:nvSpPr>
          <p:spPr>
            <a:xfrm flipV="1">
              <a:off x="970243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277D9C-E3A1-CA8B-4D2E-2D9B083A5095}"/>
                </a:ext>
              </a:extLst>
            </p:cNvPr>
            <p:cNvSpPr/>
            <p:nvPr userDrawn="1"/>
          </p:nvSpPr>
          <p:spPr>
            <a:xfrm flipV="1">
              <a:off x="1062654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A81F11-1656-D5A3-5479-A9B8032D2617}"/>
                </a:ext>
              </a:extLst>
            </p:cNvPr>
            <p:cNvSpPr/>
            <p:nvPr userDrawn="1"/>
          </p:nvSpPr>
          <p:spPr>
            <a:xfrm flipV="1">
              <a:off x="11550650" y="-176609"/>
              <a:ext cx="641388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668E0AB0-194F-73A3-1EAB-3AA898FC2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49715" b="39212"/>
          <a:stretch/>
        </p:blipFill>
        <p:spPr>
          <a:xfrm>
            <a:off x="-1" y="3387325"/>
            <a:ext cx="1305425" cy="17561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58F7F-EA99-BFEA-0CFD-2C65294D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725E6-0AD0-F8C2-0848-43E86E252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4" y="1283515"/>
            <a:ext cx="8181974" cy="3127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EB73A-9082-6DB0-F00E-EBEA97D47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3300" y="5191149"/>
            <a:ext cx="2057400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DE5FCD39-6043-4BC4-B04B-0260F01371B4}" type="datetime1">
              <a:rPr lang="en-US" smtClean="0"/>
              <a:t>2/16/2023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3420-8F4F-73C2-7C21-BE3DA3136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014" y="5191149"/>
            <a:ext cx="1529689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="0" cap="none" spc="38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068C-F84C-EC00-DD75-0749498A3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67BE01-0F1C-3000-08D0-5FD554030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83194" r="28994"/>
          <a:stretch/>
        </p:blipFill>
        <p:spPr>
          <a:xfrm>
            <a:off x="5086669" y="-1878"/>
            <a:ext cx="4057360" cy="106867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D75367-A008-F0C8-86DB-6CE2BEB8367D}"/>
              </a:ext>
            </a:extLst>
          </p:cNvPr>
          <p:cNvCxnSpPr>
            <a:cxnSpLocks/>
          </p:cNvCxnSpPr>
          <p:nvPr userDrawn="1"/>
        </p:nvCxnSpPr>
        <p:spPr>
          <a:xfrm>
            <a:off x="5448925" y="5056903"/>
            <a:ext cx="32140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4">
            <a:extLst>
              <a:ext uri="{FF2B5EF4-FFF2-40B4-BE49-F238E27FC236}">
                <a16:creationId xmlns:a16="http://schemas.microsoft.com/office/drawing/2014/main" id="{F42B04C5-B2EE-D69E-C376-8FEC1F6F9122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014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1" r:id="rId26"/>
    <p:sldLayoutId id="2147483732" r:id="rId27"/>
    <p:sldLayoutId id="2147483733" r:id="rId28"/>
    <p:sldLayoutId id="2147483734" r:id="rId2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136922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3pPr>
      <a:lvl4pPr marL="269081" indent="-132160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406004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3585" indent="-103585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03597" indent="-92869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04">
          <p15:clr>
            <a:srgbClr val="F26B43"/>
          </p15:clr>
        </p15:guide>
        <p15:guide id="4" pos="7276">
          <p15:clr>
            <a:srgbClr val="F26B43"/>
          </p15:clr>
        </p15:guide>
        <p15:guide id="5" pos="6807">
          <p15:clr>
            <a:srgbClr val="F26B43"/>
          </p15:clr>
        </p15:guide>
        <p15:guide id="6" pos="6693">
          <p15:clr>
            <a:srgbClr val="F26B43"/>
          </p15:clr>
        </p15:guide>
        <p15:guide id="7" pos="6227">
          <p15:clr>
            <a:srgbClr val="F26B43"/>
          </p15:clr>
        </p15:guide>
        <p15:guide id="8" pos="6113">
          <p15:clr>
            <a:srgbClr val="F26B43"/>
          </p15:clr>
        </p15:guide>
        <p15:guide id="9" pos="5643">
          <p15:clr>
            <a:srgbClr val="F26B43"/>
          </p15:clr>
        </p15:guide>
        <p15:guide id="10" pos="5528">
          <p15:clr>
            <a:srgbClr val="F26B43"/>
          </p15:clr>
        </p15:guide>
        <p15:guide id="11" pos="5061">
          <p15:clr>
            <a:srgbClr val="F26B43"/>
          </p15:clr>
        </p15:guide>
        <p15:guide id="12" pos="4946">
          <p15:clr>
            <a:srgbClr val="F26B43"/>
          </p15:clr>
        </p15:guide>
        <p15:guide id="13" pos="4479">
          <p15:clr>
            <a:srgbClr val="F26B43"/>
          </p15:clr>
        </p15:guide>
        <p15:guide id="14" pos="4365">
          <p15:clr>
            <a:srgbClr val="F26B43"/>
          </p15:clr>
        </p15:guide>
        <p15:guide id="15" pos="3897">
          <p15:clr>
            <a:srgbClr val="F26B43"/>
          </p15:clr>
        </p15:guide>
        <p15:guide id="16" pos="3782">
          <p15:clr>
            <a:srgbClr val="F26B43"/>
          </p15:clr>
        </p15:guide>
        <p15:guide id="17" pos="3315">
          <p15:clr>
            <a:srgbClr val="F26B43"/>
          </p15:clr>
        </p15:guide>
        <p15:guide id="18" pos="3201">
          <p15:clr>
            <a:srgbClr val="F26B43"/>
          </p15:clr>
        </p15:guide>
        <p15:guide id="19" pos="2733">
          <p15:clr>
            <a:srgbClr val="F26B43"/>
          </p15:clr>
        </p15:guide>
        <p15:guide id="20" pos="2618">
          <p15:clr>
            <a:srgbClr val="F26B43"/>
          </p15:clr>
        </p15:guide>
        <p15:guide id="21" pos="2036">
          <p15:clr>
            <a:srgbClr val="F26B43"/>
          </p15:clr>
        </p15:guide>
        <p15:guide id="22" pos="2151">
          <p15:clr>
            <a:srgbClr val="F26B43"/>
          </p15:clr>
        </p15:guide>
        <p15:guide id="23" pos="1568">
          <p15:clr>
            <a:srgbClr val="F26B43"/>
          </p15:clr>
        </p15:guide>
        <p15:guide id="24" pos="1454">
          <p15:clr>
            <a:srgbClr val="F26B43"/>
          </p15:clr>
        </p15:guide>
        <p15:guide id="25" pos="986">
          <p15:clr>
            <a:srgbClr val="F26B43"/>
          </p15:clr>
        </p15:guide>
        <p15:guide id="26" pos="872">
          <p15:clr>
            <a:srgbClr val="F26B43"/>
          </p15:clr>
        </p15:guide>
        <p15:guide id="27" orient="horz" pos="210">
          <p15:clr>
            <a:srgbClr val="F26B43"/>
          </p15:clr>
        </p15:guide>
        <p15:guide id="28" orient="horz" pos="448">
          <p15:clr>
            <a:srgbClr val="F26B43"/>
          </p15:clr>
        </p15:guide>
        <p15:guide id="29" orient="horz" pos="888">
          <p15:clr>
            <a:srgbClr val="F26B43"/>
          </p15:clr>
        </p15:guide>
        <p15:guide id="30" orient="horz" pos="4173">
          <p15:clr>
            <a:srgbClr val="F26B43"/>
          </p15:clr>
        </p15:guide>
        <p15:guide id="31" orient="horz" pos="3698">
          <p15:clr>
            <a:srgbClr val="F26B43"/>
          </p15:clr>
        </p15:guide>
        <p15:guide id="32" orient="horz" pos="595">
          <p15:clr>
            <a:srgbClr val="F26B43"/>
          </p15:clr>
        </p15:guide>
        <p15:guide id="33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7" Type="http://schemas.openxmlformats.org/officeDocument/2006/relationships/image" Target="../media/image66.jpeg"/><Relationship Id="rId2" Type="http://schemas.openxmlformats.org/officeDocument/2006/relationships/image" Target="../media/image62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65.emf"/><Relationship Id="rId5" Type="http://schemas.openxmlformats.org/officeDocument/2006/relationships/image" Target="../media/image64.jpeg"/><Relationship Id="rId4" Type="http://schemas.openxmlformats.org/officeDocument/2006/relationships/image" Target="../media/image6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w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71.wmf"/><Relationship Id="rId4" Type="http://schemas.openxmlformats.org/officeDocument/2006/relationships/image" Target="../media/image70.w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4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wmf"/><Relationship Id="rId5" Type="http://schemas.openxmlformats.org/officeDocument/2006/relationships/image" Target="../media/image42.png"/><Relationship Id="rId4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7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82.jpeg"/><Relationship Id="rId5" Type="http://schemas.openxmlformats.org/officeDocument/2006/relationships/image" Target="../media/image81.jpeg"/><Relationship Id="rId4" Type="http://schemas.openxmlformats.org/officeDocument/2006/relationships/image" Target="../media/image8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8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image" Target="../media/image88.png"/><Relationship Id="rId7" Type="http://schemas.openxmlformats.org/officeDocument/2006/relationships/image" Target="../media/image90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6" Type="http://schemas.openxmlformats.org/officeDocument/2006/relationships/hyperlink" Target="../../../Films/DTS%20-%20EPADESA%20dec%202016/MAH00913.MP4" TargetMode="External"/><Relationship Id="rId5" Type="http://schemas.openxmlformats.org/officeDocument/2006/relationships/image" Target="../media/image89.emf"/><Relationship Id="rId4" Type="http://schemas.openxmlformats.org/officeDocument/2006/relationships/hyperlink" Target="../../../Films/DTS%20-%20EPADESA%20dec%202016/MAH00912.MP4" TargetMode="External"/><Relationship Id="rId9" Type="http://schemas.openxmlformats.org/officeDocument/2006/relationships/image" Target="../media/image9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7" Type="http://schemas.openxmlformats.org/officeDocument/2006/relationships/image" Target="../media/image97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76.jpeg"/><Relationship Id="rId5" Type="http://schemas.openxmlformats.org/officeDocument/2006/relationships/image" Target="../media/image96.emf"/><Relationship Id="rId4" Type="http://schemas.openxmlformats.org/officeDocument/2006/relationships/image" Target="../media/image95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9.png"/><Relationship Id="rId5" Type="http://schemas.openxmlformats.org/officeDocument/2006/relationships/image" Target="../media/image38.jpeg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4.png"/><Relationship Id="rId5" Type="http://schemas.openxmlformats.org/officeDocument/2006/relationships/image" Target="../media/image43.wmf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4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56.png"/><Relationship Id="rId7" Type="http://schemas.openxmlformats.org/officeDocument/2006/relationships/image" Target="../media/image57.jpeg"/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2.png"/><Relationship Id="rId11" Type="http://schemas.openxmlformats.org/officeDocument/2006/relationships/image" Target="../media/image60.png"/><Relationship Id="rId5" Type="http://schemas.openxmlformats.org/officeDocument/2006/relationships/image" Target="../media/image49.jpeg"/><Relationship Id="rId10" Type="http://schemas.openxmlformats.org/officeDocument/2006/relationships/image" Target="../media/image59.png"/><Relationship Id="rId4" Type="http://schemas.openxmlformats.org/officeDocument/2006/relationships/image" Target="../media/image48.png"/><Relationship Id="rId9" Type="http://schemas.openxmlformats.org/officeDocument/2006/relationships/image" Target="../media/image5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0A5E1CFF-B46D-5826-9363-B021106ADC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DTS</a:t>
            </a:r>
            <a:r>
              <a:rPr lang="fr-FR" baseline="30000" dirty="0"/>
              <a:t>®</a:t>
            </a:r>
            <a:r>
              <a:rPr lang="fr-FR" dirty="0"/>
              <a:t>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2B07AB-73A2-CF5E-24BC-7A1C285CD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B4296B2-51C1-228C-A5E6-06D9BEC0D6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texte 8">
            <a:extLst>
              <a:ext uri="{FF2B5EF4-FFF2-40B4-BE49-F238E27FC236}">
                <a16:creationId xmlns:a16="http://schemas.microsoft.com/office/drawing/2014/main" id="{7EC88730-EB2E-16DB-FA98-CD959AB2C3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60" name="Groupe 59">
            <a:extLst>
              <a:ext uri="{FF2B5EF4-FFF2-40B4-BE49-F238E27FC236}">
                <a16:creationId xmlns:a16="http://schemas.microsoft.com/office/drawing/2014/main" id="{128970BA-1D9B-30FA-A2B7-3797236DD4FA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322734F7-9574-EAB1-5A20-5A8356C6AC25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71" name="Image 70">
                <a:extLst>
                  <a:ext uri="{FF2B5EF4-FFF2-40B4-BE49-F238E27FC236}">
                    <a16:creationId xmlns:a16="http://schemas.microsoft.com/office/drawing/2014/main" id="{20E1BDBD-BAEA-3223-2DBF-F4251DC789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72" name="Image 71">
                <a:extLst>
                  <a:ext uri="{FF2B5EF4-FFF2-40B4-BE49-F238E27FC236}">
                    <a16:creationId xmlns:a16="http://schemas.microsoft.com/office/drawing/2014/main" id="{1C855DA7-4C64-A9C2-F5B6-784EF8208F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73" name="Image 72">
                <a:extLst>
                  <a:ext uri="{FF2B5EF4-FFF2-40B4-BE49-F238E27FC236}">
                    <a16:creationId xmlns:a16="http://schemas.microsoft.com/office/drawing/2014/main" id="{4BB980B9-A2A0-81CA-D7B4-E277E7C29C0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74" name="Image 73">
                <a:extLst>
                  <a:ext uri="{FF2B5EF4-FFF2-40B4-BE49-F238E27FC236}">
                    <a16:creationId xmlns:a16="http://schemas.microsoft.com/office/drawing/2014/main" id="{0F2E25DE-FCCE-C3C3-1A82-92ADE64B8D8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75" name="Image 74">
                <a:extLst>
                  <a:ext uri="{FF2B5EF4-FFF2-40B4-BE49-F238E27FC236}">
                    <a16:creationId xmlns:a16="http://schemas.microsoft.com/office/drawing/2014/main" id="{91FF0ED3-3FBA-F132-6D45-70F86F3D00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76" name="Image 75">
                <a:extLst>
                  <a:ext uri="{FF2B5EF4-FFF2-40B4-BE49-F238E27FC236}">
                    <a16:creationId xmlns:a16="http://schemas.microsoft.com/office/drawing/2014/main" id="{02E812B7-BE2E-9CDF-9DE7-BAC75C6893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3D426E3E-8866-23AF-0194-96243EAD37B8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66" name="Image 65">
                <a:extLst>
                  <a:ext uri="{FF2B5EF4-FFF2-40B4-BE49-F238E27FC236}">
                    <a16:creationId xmlns:a16="http://schemas.microsoft.com/office/drawing/2014/main" id="{8F1FE1EB-3588-EEB9-0AB4-A1FD255ACB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67" name="Image 66">
                <a:extLst>
                  <a:ext uri="{FF2B5EF4-FFF2-40B4-BE49-F238E27FC236}">
                    <a16:creationId xmlns:a16="http://schemas.microsoft.com/office/drawing/2014/main" id="{B624A4EE-E28B-C354-4FAE-FEECB48A3F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68" name="Image 67">
                <a:extLst>
                  <a:ext uri="{FF2B5EF4-FFF2-40B4-BE49-F238E27FC236}">
                    <a16:creationId xmlns:a16="http://schemas.microsoft.com/office/drawing/2014/main" id="{F38B64D7-6978-6599-57BD-BB1176FB911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69" name="Image 68">
                <a:extLst>
                  <a:ext uri="{FF2B5EF4-FFF2-40B4-BE49-F238E27FC236}">
                    <a16:creationId xmlns:a16="http://schemas.microsoft.com/office/drawing/2014/main" id="{B62E5610-03CC-F61B-6DA9-D1B5A8A4DC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70" name="Image 69">
                <a:extLst>
                  <a:ext uri="{FF2B5EF4-FFF2-40B4-BE49-F238E27FC236}">
                    <a16:creationId xmlns:a16="http://schemas.microsoft.com/office/drawing/2014/main" id="{CA67C2FD-436D-FC42-BDF2-549AA6B288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E4952BE3-E89A-FCE1-1B13-6C56015DC9ED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10C7025F-DC13-DEA6-EAEE-64D9250EC1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65" name="Image 64">
                <a:extLst>
                  <a:ext uri="{FF2B5EF4-FFF2-40B4-BE49-F238E27FC236}">
                    <a16:creationId xmlns:a16="http://schemas.microsoft.com/office/drawing/2014/main" id="{FDD57B88-22D9-1E9F-FA24-323AC217E7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sp>
        <p:nvSpPr>
          <p:cNvPr id="77" name="ZoneTexte 76">
            <a:extLst>
              <a:ext uri="{FF2B5EF4-FFF2-40B4-BE49-F238E27FC236}">
                <a16:creationId xmlns:a16="http://schemas.microsoft.com/office/drawing/2014/main" id="{B775CDB7-C1CA-A00B-D5D7-7B2C0E29F10F}"/>
              </a:ext>
            </a:extLst>
          </p:cNvPr>
          <p:cNvSpPr txBox="1"/>
          <p:nvPr/>
        </p:nvSpPr>
        <p:spPr>
          <a:xfrm>
            <a:off x="7184036" y="4817935"/>
            <a:ext cx="1959964" cy="1692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8"/>
            <a:r>
              <a:rPr lang="fr-FR" sz="500" i="1" dirty="0">
                <a:solidFill>
                  <a:schemeClr val="bg1">
                    <a:lumMod val="95000"/>
                  </a:schemeClr>
                </a:solidFill>
                <a:latin typeface="HelveticaNeueLT Pro 57 Cn" panose="020B0506030502030204" pitchFamily="34" charset="0"/>
              </a:rPr>
              <a:t>Crédits photos  : © Adobe Stock</a:t>
            </a:r>
          </a:p>
        </p:txBody>
      </p:sp>
      <p:pic>
        <p:nvPicPr>
          <p:cNvPr id="81" name="Espace réservé pour une image  80">
            <a:extLst>
              <a:ext uri="{FF2B5EF4-FFF2-40B4-BE49-F238E27FC236}">
                <a16:creationId xmlns:a16="http://schemas.microsoft.com/office/drawing/2014/main" id="{BF61F9B2-77F5-5ED5-4C56-90477ED483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29" b="9329"/>
          <a:stretch>
            <a:fillRect/>
          </a:stretch>
        </p:blipFill>
        <p:spPr/>
      </p:pic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8B8F0D1E-D844-B10A-4B2E-3880E5891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3386850" cy="1125140"/>
          </a:xfrm>
        </p:spPr>
        <p:txBody>
          <a:bodyPr/>
          <a:lstStyle/>
          <a:p>
            <a:r>
              <a:rPr lang="fr-FR" sz="1800" b="1" dirty="0"/>
              <a:t>Détection linéaire de chaleur fibre optique</a:t>
            </a:r>
            <a:br>
              <a:rPr lang="fr-FR" sz="1800" b="1" dirty="0"/>
            </a:br>
            <a:endParaRPr lang="fr-FR" sz="1800" b="1" dirty="0"/>
          </a:p>
        </p:txBody>
      </p:sp>
      <p:pic>
        <p:nvPicPr>
          <p:cNvPr id="2" name="Image 5" descr="specialty_cables.tif">
            <a:extLst>
              <a:ext uri="{FF2B5EF4-FFF2-40B4-BE49-F238E27FC236}">
                <a16:creationId xmlns:a16="http://schemas.microsoft.com/office/drawing/2014/main" id="{77C7F0F3-D077-2775-1714-CAE00BC1CD66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994" y="3907773"/>
            <a:ext cx="1710591" cy="462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528771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25"/>
          <p:cNvSpPr>
            <a:spLocks noChangeArrowheads="1"/>
          </p:cNvSpPr>
          <p:nvPr/>
        </p:nvSpPr>
        <p:spPr bwMode="auto">
          <a:xfrm>
            <a:off x="5004048" y="1543186"/>
            <a:ext cx="3881191" cy="862672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00" kern="0" dirty="0">
              <a:solidFill>
                <a:srgbClr val="FFFFFF">
                  <a:lumMod val="95000"/>
                </a:srgbClr>
              </a:solidFill>
              <a:latin typeface="+mj-lt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FC7A2092-E690-580D-47B3-41198D6DDD34}"/>
              </a:ext>
            </a:extLst>
          </p:cNvPr>
          <p:cNvGrpSpPr/>
          <p:nvPr/>
        </p:nvGrpSpPr>
        <p:grpSpPr>
          <a:xfrm>
            <a:off x="240037" y="1155153"/>
            <a:ext cx="8510585" cy="950257"/>
            <a:chOff x="240037" y="1013681"/>
            <a:chExt cx="8510585" cy="950257"/>
          </a:xfrm>
        </p:grpSpPr>
        <p:sp>
          <p:nvSpPr>
            <p:cNvPr id="10" name="Rectangle 25">
              <a:extLst>
                <a:ext uri="{FF2B5EF4-FFF2-40B4-BE49-F238E27FC236}">
                  <a16:creationId xmlns:a16="http://schemas.microsoft.com/office/drawing/2014/main" id="{8C12EF76-44D7-2B34-7C67-1E6B92F2E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1737" y="1013681"/>
              <a:ext cx="4188885" cy="95025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grpSp>
          <p:nvGrpSpPr>
            <p:cNvPr id="28" name="Groupe 27"/>
            <p:cNvGrpSpPr/>
            <p:nvPr/>
          </p:nvGrpSpPr>
          <p:grpSpPr>
            <a:xfrm>
              <a:off x="240037" y="1531118"/>
              <a:ext cx="3743469" cy="198327"/>
              <a:chOff x="167467" y="1594187"/>
              <a:chExt cx="3743469" cy="198327"/>
            </a:xfrm>
          </p:grpSpPr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7119" y="1597191"/>
                <a:ext cx="1671422" cy="195323"/>
              </a:xfrm>
              <a:prstGeom prst="rect">
                <a:avLst/>
              </a:prstGeom>
            </p:spPr>
          </p:pic>
          <p:pic>
            <p:nvPicPr>
              <p:cNvPr id="30" name="Image 29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7467" y="1594187"/>
                <a:ext cx="1039652" cy="197524"/>
              </a:xfrm>
              <a:prstGeom prst="rect">
                <a:avLst/>
              </a:prstGeom>
            </p:spPr>
          </p:pic>
          <p:pic>
            <p:nvPicPr>
              <p:cNvPr id="31" name="Image 30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71284" y="1594187"/>
                <a:ext cx="1039652" cy="197524"/>
              </a:xfrm>
              <a:prstGeom prst="rect">
                <a:avLst/>
              </a:prstGeom>
            </p:spPr>
          </p:pic>
        </p:grpSp>
        <p:sp>
          <p:nvSpPr>
            <p:cNvPr id="40" name="Rectangle 39"/>
            <p:cNvSpPr/>
            <p:nvPr/>
          </p:nvSpPr>
          <p:spPr>
            <a:xfrm>
              <a:off x="4571999" y="1013681"/>
              <a:ext cx="3881192" cy="86177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000" dirty="0">
                  <a:solidFill>
                    <a:prstClr val="black"/>
                  </a:solidFill>
                </a:rPr>
                <a:t>2 contrôleurs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000" dirty="0">
                  <a:solidFill>
                    <a:prstClr val="black"/>
                  </a:solidFill>
                </a:rPr>
                <a:t>1 fibre optique pouvant couvrir jusqu’à 8 km.</a:t>
              </a:r>
            </a:p>
            <a:p>
              <a:endParaRPr lang="fr-FR" sz="1000" dirty="0">
                <a:solidFill>
                  <a:prstClr val="black"/>
                </a:solidFill>
              </a:endParaRPr>
            </a:p>
            <a:p>
              <a:r>
                <a:rPr lang="fr-FR" sz="1000" i="1" dirty="0">
                  <a:solidFill>
                    <a:schemeClr val="accent5">
                      <a:lumMod val="50000"/>
                    </a:schemeClr>
                  </a:solidFill>
                </a:rPr>
                <a:t>En cas de coupure fibre et/ou de défaut système d’un des deux contrôleurs, continuité de la détect</a:t>
              </a:r>
              <a:r>
                <a:rPr lang="fr-FR" sz="1000" dirty="0">
                  <a:solidFill>
                    <a:schemeClr val="accent5">
                      <a:lumMod val="50000"/>
                    </a:schemeClr>
                  </a:solidFill>
                </a:rPr>
                <a:t>ion </a:t>
              </a:r>
            </a:p>
          </p:txBody>
        </p:sp>
      </p:grpSp>
      <p:sp>
        <p:nvSpPr>
          <p:cNvPr id="41" name="Rectangle 25"/>
          <p:cNvSpPr>
            <a:spLocks noChangeArrowheads="1"/>
          </p:cNvSpPr>
          <p:nvPr/>
        </p:nvSpPr>
        <p:spPr bwMode="auto">
          <a:xfrm>
            <a:off x="5004047" y="2599073"/>
            <a:ext cx="3881191" cy="914229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1467A719-9F49-5744-7624-CAA00F60B91A}"/>
              </a:ext>
            </a:extLst>
          </p:cNvPr>
          <p:cNvGrpSpPr/>
          <p:nvPr/>
        </p:nvGrpSpPr>
        <p:grpSpPr>
          <a:xfrm>
            <a:off x="232783" y="2442099"/>
            <a:ext cx="8528101" cy="950259"/>
            <a:chOff x="232783" y="2292500"/>
            <a:chExt cx="8528101" cy="950259"/>
          </a:xfrm>
        </p:grpSpPr>
        <p:sp>
          <p:nvSpPr>
            <p:cNvPr id="11" name="Rectangle 25">
              <a:extLst>
                <a:ext uri="{FF2B5EF4-FFF2-40B4-BE49-F238E27FC236}">
                  <a16:creationId xmlns:a16="http://schemas.microsoft.com/office/drawing/2014/main" id="{50FD00FD-5901-62F8-AF1C-F68AE10CCB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933" y="2292500"/>
              <a:ext cx="4764951" cy="950259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grpSp>
          <p:nvGrpSpPr>
            <p:cNvPr id="32" name="Groupe 31"/>
            <p:cNvGrpSpPr>
              <a:grpSpLocks noChangeAspect="1"/>
            </p:cNvGrpSpPr>
            <p:nvPr/>
          </p:nvGrpSpPr>
          <p:grpSpPr>
            <a:xfrm>
              <a:off x="232783" y="2526418"/>
              <a:ext cx="3331105" cy="393939"/>
              <a:chOff x="232783" y="2566639"/>
              <a:chExt cx="3743469" cy="442706"/>
            </a:xfrm>
          </p:grpSpPr>
          <p:grpSp>
            <p:nvGrpSpPr>
              <p:cNvPr id="33" name="Groupe 32"/>
              <p:cNvGrpSpPr/>
              <p:nvPr/>
            </p:nvGrpSpPr>
            <p:grpSpPr>
              <a:xfrm>
                <a:off x="1282468" y="2601109"/>
                <a:ext cx="1658607" cy="408236"/>
                <a:chOff x="1207119" y="1951917"/>
                <a:chExt cx="1658607" cy="408236"/>
              </a:xfrm>
            </p:grpSpPr>
            <p:pic>
              <p:nvPicPr>
                <p:cNvPr id="37" name="Image 3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207119" y="1951917"/>
                  <a:ext cx="1658607" cy="210712"/>
                </a:xfrm>
                <a:prstGeom prst="rect">
                  <a:avLst/>
                </a:prstGeom>
              </p:spPr>
            </p:pic>
            <p:pic>
              <p:nvPicPr>
                <p:cNvPr id="38" name="Image 3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425861" y="2162629"/>
                  <a:ext cx="1039652" cy="197524"/>
                </a:xfrm>
                <a:prstGeom prst="rect">
                  <a:avLst/>
                </a:prstGeom>
              </p:spPr>
            </p:pic>
          </p:grpSp>
          <p:pic>
            <p:nvPicPr>
              <p:cNvPr id="34" name="Image 3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783" y="2566639"/>
                <a:ext cx="1039652" cy="197524"/>
              </a:xfrm>
              <a:prstGeom prst="rect">
                <a:avLst/>
              </a:prstGeom>
            </p:spPr>
          </p:pic>
          <p:pic>
            <p:nvPicPr>
              <p:cNvPr id="36" name="Image 35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6600" y="2566639"/>
                <a:ext cx="1039652" cy="197524"/>
              </a:xfrm>
              <a:prstGeom prst="rect">
                <a:avLst/>
              </a:prstGeom>
            </p:spPr>
          </p:pic>
        </p:grpSp>
        <p:sp>
          <p:nvSpPr>
            <p:cNvPr id="43" name="Rectangle 42"/>
            <p:cNvSpPr/>
            <p:nvPr/>
          </p:nvSpPr>
          <p:spPr>
            <a:xfrm>
              <a:off x="3995933" y="2292500"/>
              <a:ext cx="4754689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000" dirty="0">
                  <a:solidFill>
                    <a:prstClr val="black"/>
                  </a:solidFill>
                  <a:latin typeface="+mj-lt"/>
                </a:rPr>
                <a:t>3 contrôleurs dont 1 équipé d’un module 2 canaux.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000" dirty="0">
                  <a:solidFill>
                    <a:prstClr val="black"/>
                  </a:solidFill>
                  <a:latin typeface="+mj-lt"/>
                </a:rPr>
                <a:t>2 fibres optiques pouvant couvrir jusqu’à 2x8 km.</a:t>
              </a:r>
            </a:p>
            <a:p>
              <a:endParaRPr lang="fr-FR" sz="1000" dirty="0">
                <a:solidFill>
                  <a:prstClr val="black"/>
                </a:solidFill>
                <a:latin typeface="+mj-lt"/>
              </a:endParaRPr>
            </a:p>
            <a:p>
              <a:r>
                <a:rPr lang="fr-FR" sz="1000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En cas de coupure fibre et/ou de défaut système d’un des deux contrôleurs, continuité de la détection</a:t>
              </a:r>
            </a:p>
          </p:txBody>
        </p:sp>
      </p:grpSp>
      <p:sp>
        <p:nvSpPr>
          <p:cNvPr id="47" name="Rectangle 25"/>
          <p:cNvSpPr>
            <a:spLocks noChangeArrowheads="1"/>
          </p:cNvSpPr>
          <p:nvPr/>
        </p:nvSpPr>
        <p:spPr bwMode="auto">
          <a:xfrm>
            <a:off x="5004048" y="3713588"/>
            <a:ext cx="3881190" cy="881457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FF8335A-5CC8-5F05-2D06-451EF74AFC0E}"/>
              </a:ext>
            </a:extLst>
          </p:cNvPr>
          <p:cNvGrpSpPr/>
          <p:nvPr/>
        </p:nvGrpSpPr>
        <p:grpSpPr>
          <a:xfrm>
            <a:off x="232785" y="3729047"/>
            <a:ext cx="8528099" cy="950259"/>
            <a:chOff x="232785" y="3429850"/>
            <a:chExt cx="8528099" cy="950259"/>
          </a:xfrm>
        </p:grpSpPr>
        <p:sp>
          <p:nvSpPr>
            <p:cNvPr id="12" name="Rectangle 25">
              <a:extLst>
                <a:ext uri="{FF2B5EF4-FFF2-40B4-BE49-F238E27FC236}">
                  <a16:creationId xmlns:a16="http://schemas.microsoft.com/office/drawing/2014/main" id="{A507A1C7-2B08-D60A-F08E-427BE241E3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07903" y="3429850"/>
              <a:ext cx="5052981" cy="95025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grpSp>
          <p:nvGrpSpPr>
            <p:cNvPr id="5" name="Groupe 4"/>
            <p:cNvGrpSpPr>
              <a:grpSpLocks noChangeAspect="1"/>
            </p:cNvGrpSpPr>
            <p:nvPr/>
          </p:nvGrpSpPr>
          <p:grpSpPr>
            <a:xfrm>
              <a:off x="232785" y="3750248"/>
              <a:ext cx="3187088" cy="309462"/>
              <a:chOff x="232784" y="3937133"/>
              <a:chExt cx="3743469" cy="363486"/>
            </a:xfrm>
          </p:grpSpPr>
          <p:pic>
            <p:nvPicPr>
              <p:cNvPr id="4" name="Image 3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72435" y="3937133"/>
                <a:ext cx="1654103" cy="363486"/>
              </a:xfrm>
              <a:prstGeom prst="rect">
                <a:avLst/>
              </a:prstGeom>
            </p:spPr>
          </p:pic>
          <p:pic>
            <p:nvPicPr>
              <p:cNvPr id="45" name="Image 44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2784" y="4020114"/>
                <a:ext cx="1039652" cy="197524"/>
              </a:xfrm>
              <a:prstGeom prst="rect">
                <a:avLst/>
              </a:prstGeom>
            </p:spPr>
          </p:pic>
          <p:pic>
            <p:nvPicPr>
              <p:cNvPr id="46" name="Image 45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36601" y="4020114"/>
                <a:ext cx="1039652" cy="197524"/>
              </a:xfrm>
              <a:prstGeom prst="rect">
                <a:avLst/>
              </a:prstGeom>
            </p:spPr>
          </p:pic>
        </p:grpSp>
        <p:sp>
          <p:nvSpPr>
            <p:cNvPr id="48" name="Rectangle 47"/>
            <p:cNvSpPr/>
            <p:nvPr/>
          </p:nvSpPr>
          <p:spPr>
            <a:xfrm>
              <a:off x="3707904" y="3429850"/>
              <a:ext cx="5042718" cy="86177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000" dirty="0">
                  <a:solidFill>
                    <a:prstClr val="black"/>
                  </a:solidFill>
                  <a:latin typeface="+mj-lt"/>
                </a:rPr>
                <a:t>2 contrôleurs équipés chacun d’un module de 2 canaux.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000" dirty="0">
                  <a:solidFill>
                    <a:prstClr val="black"/>
                  </a:solidFill>
                  <a:latin typeface="+mj-lt"/>
                </a:rPr>
                <a:t>2 fibres optiques pouvant couvrir 8 km chacune.</a:t>
              </a:r>
            </a:p>
            <a:p>
              <a:endParaRPr lang="fr-FR" sz="1000" dirty="0">
                <a:solidFill>
                  <a:srgbClr val="0070C0"/>
                </a:solidFill>
                <a:latin typeface="+mj-lt"/>
              </a:endParaRPr>
            </a:p>
            <a:p>
              <a:r>
                <a:rPr lang="fr-FR" sz="1000" i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En cas de coupure fibre et/ou de défaut système d’un des deux contrôleurs, continuité de la détection </a:t>
              </a:r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4A673A84-DC88-6375-F0F7-5D2B6B2CC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DBE6BDA-655A-DDDF-F577-FF3BFBBD0AE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Les configurations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74503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A401E515-C0C3-0A6E-25A3-79CD076F8A9B}"/>
              </a:ext>
            </a:extLst>
          </p:cNvPr>
          <p:cNvGrpSpPr/>
          <p:nvPr/>
        </p:nvGrpSpPr>
        <p:grpSpPr>
          <a:xfrm>
            <a:off x="177690" y="1155152"/>
            <a:ext cx="8583194" cy="2952329"/>
            <a:chOff x="177690" y="1491629"/>
            <a:chExt cx="8583194" cy="2952329"/>
          </a:xfrm>
        </p:grpSpPr>
        <p:sp>
          <p:nvSpPr>
            <p:cNvPr id="7" name="Rectangle 25">
              <a:extLst>
                <a:ext uri="{FF2B5EF4-FFF2-40B4-BE49-F238E27FC236}">
                  <a16:creationId xmlns:a16="http://schemas.microsoft.com/office/drawing/2014/main" id="{8E38A45F-78F3-4208-B7A5-6CC35CBC78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559" y="1491629"/>
              <a:ext cx="3997325" cy="2952329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763559" y="1491629"/>
              <a:ext cx="3997325" cy="27699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Paramètres de configuration:</a:t>
              </a: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Paramètres de mesure</a:t>
              </a:r>
            </a:p>
            <a:p>
              <a:pPr marL="685800" lvl="1" indent="-228600" fontAlgn="base">
                <a:spcBef>
                  <a:spcPct val="0"/>
                </a:spcBef>
                <a:spcAft>
                  <a:spcPct val="0"/>
                </a:spcAft>
                <a:buFont typeface="Courier New" panose="02070309020205020404" pitchFamily="49" charset="0"/>
                <a:buChar char="o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temps de mesure</a:t>
              </a:r>
            </a:p>
            <a:p>
              <a:pPr marL="685800" lvl="1" indent="-228600" fontAlgn="base">
                <a:spcBef>
                  <a:spcPct val="0"/>
                </a:spcBef>
                <a:spcAft>
                  <a:spcPct val="0"/>
                </a:spcAft>
                <a:buFont typeface="Courier New" panose="02070309020205020404" pitchFamily="49" charset="0"/>
                <a:buChar char="o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résolution spatiale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Alarme</a:t>
              </a:r>
            </a:p>
            <a:p>
              <a:pPr marL="685800" lvl="1" indent="-228600" fontAlgn="base">
                <a:spcBef>
                  <a:spcPct val="0"/>
                </a:spcBef>
                <a:spcAft>
                  <a:spcPct val="0"/>
                </a:spcAft>
                <a:buFont typeface="Courier New" panose="02070309020205020404" pitchFamily="49" charset="0"/>
                <a:buChar char="o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seuils de déclenchement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Le logiciel de configuration :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Fourni avec le contrôleur.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Simple d’utilisation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Liaison USB ou Ethernet  contrôleur / PC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Définition des zones de détection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256 zones possibles par contrôleur</a:t>
              </a:r>
            </a:p>
          </p:txBody>
        </p:sp>
        <p:pic>
          <p:nvPicPr>
            <p:cNvPr id="8" name="Picture 8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7690" y="1491629"/>
              <a:ext cx="3253082" cy="20066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8A7595BA-C4D3-7DA9-8B1C-AA531741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62EB7D-5CA7-E446-06A4-D529C410CE5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La programmation 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64416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5">
            <a:extLst>
              <a:ext uri="{FF2B5EF4-FFF2-40B4-BE49-F238E27FC236}">
                <a16:creationId xmlns:a16="http://schemas.microsoft.com/office/drawing/2014/main" id="{75B5905A-F92B-42CF-A27B-0B94EF0355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3559" y="1155152"/>
            <a:ext cx="3997325" cy="2005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763559" y="1155152"/>
            <a:ext cx="399732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kern="0" dirty="0">
                <a:solidFill>
                  <a:schemeClr val="accent1">
                    <a:lumMod val="75000"/>
                  </a:schemeClr>
                </a:solidFill>
              </a:rPr>
              <a:t>7 alarmes sont paramétrables par zone 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1 seuil de température maximum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4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1 seuil de température minimum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4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1 critère d’alarme adaptatif positif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4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1 critère d’alarme adaptatif négatif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4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3 gradients de température</a:t>
            </a:r>
          </a:p>
        </p:txBody>
      </p:sp>
      <p:sp>
        <p:nvSpPr>
          <p:cNvPr id="9" name="ZoneTexte 9"/>
          <p:cNvSpPr txBox="1">
            <a:spLocks noChangeArrowheads="1"/>
          </p:cNvSpPr>
          <p:nvPr/>
        </p:nvSpPr>
        <p:spPr bwMode="auto">
          <a:xfrm>
            <a:off x="433342" y="2711912"/>
            <a:ext cx="88678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800" b="0" kern="0" dirty="0">
                <a:solidFill>
                  <a:srgbClr val="000000"/>
                </a:solidFill>
              </a:rPr>
              <a:t>Seuil maximum</a:t>
            </a:r>
          </a:p>
        </p:txBody>
      </p:sp>
      <p:sp>
        <p:nvSpPr>
          <p:cNvPr id="10" name="ZoneTexte 11"/>
          <p:cNvSpPr txBox="1">
            <a:spLocks noChangeArrowheads="1"/>
          </p:cNvSpPr>
          <p:nvPr/>
        </p:nvSpPr>
        <p:spPr bwMode="auto">
          <a:xfrm>
            <a:off x="2923220" y="2719129"/>
            <a:ext cx="918841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800" b="0" kern="0" dirty="0">
                <a:solidFill>
                  <a:srgbClr val="000000"/>
                </a:solidFill>
              </a:rPr>
              <a:t>Critère adaptatif</a:t>
            </a:r>
          </a:p>
        </p:txBody>
      </p:sp>
      <p:sp>
        <p:nvSpPr>
          <p:cNvPr id="11" name="ZoneTexte 12"/>
          <p:cNvSpPr txBox="1">
            <a:spLocks noChangeArrowheads="1"/>
          </p:cNvSpPr>
          <p:nvPr/>
        </p:nvSpPr>
        <p:spPr bwMode="auto">
          <a:xfrm>
            <a:off x="382136" y="3795886"/>
            <a:ext cx="88517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1pPr>
            <a:lvl2pPr marL="742950" indent="-28575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2pPr>
            <a:lvl3pPr marL="1143000" indent="-22860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3pPr>
            <a:lvl4pPr marL="1600200" indent="-22860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4pPr>
            <a:lvl5pPr marL="2057400" indent="-228600"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accent2"/>
                </a:solidFill>
                <a:latin typeface="Arial" panose="020B0604020202020204" pitchFamily="34" charset="0"/>
              </a:defRPr>
            </a:lvl9pPr>
          </a:lstStyle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800" b="0" kern="0" dirty="0">
                <a:solidFill>
                  <a:srgbClr val="000000"/>
                </a:solidFill>
              </a:rPr>
              <a:t>Gradient </a:t>
            </a:r>
          </a:p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800" b="0" kern="0" dirty="0">
                <a:solidFill>
                  <a:srgbClr val="000000"/>
                </a:solidFill>
              </a:rPr>
              <a:t>de température</a:t>
            </a:r>
          </a:p>
        </p:txBody>
      </p: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6278A348-289B-279B-7E9E-597C4E835DE6}"/>
              </a:ext>
            </a:extLst>
          </p:cNvPr>
          <p:cNvGrpSpPr/>
          <p:nvPr/>
        </p:nvGrpSpPr>
        <p:grpSpPr>
          <a:xfrm>
            <a:off x="189669" y="1155152"/>
            <a:ext cx="3910868" cy="3096345"/>
            <a:chOff x="189669" y="1491629"/>
            <a:chExt cx="3910868" cy="3096345"/>
          </a:xfrm>
        </p:grpSpPr>
        <p:pic>
          <p:nvPicPr>
            <p:cNvPr id="6" name="Picture 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112"/>
            <a:stretch/>
          </p:blipFill>
          <p:spPr bwMode="auto">
            <a:xfrm>
              <a:off x="189669" y="1491629"/>
              <a:ext cx="1374126" cy="12472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Picture 8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185"/>
            <a:stretch/>
          </p:blipFill>
          <p:spPr bwMode="auto">
            <a:xfrm>
              <a:off x="2664744" y="1493877"/>
              <a:ext cx="1435793" cy="1245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9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9669" y="3005531"/>
              <a:ext cx="1270112" cy="11421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4744" y="3046653"/>
              <a:ext cx="1318921" cy="15413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3" name="Titre 12">
            <a:extLst>
              <a:ext uri="{FF2B5EF4-FFF2-40B4-BE49-F238E27FC236}">
                <a16:creationId xmlns:a16="http://schemas.microsoft.com/office/drawing/2014/main" id="{569DDA61-EF39-9E18-8C9F-1C90FDEB4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9176F53-657A-8A1D-BE01-132BB9564F5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La programmation 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27613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5">
            <a:extLst>
              <a:ext uri="{FF2B5EF4-FFF2-40B4-BE49-F238E27FC236}">
                <a16:creationId xmlns:a16="http://schemas.microsoft.com/office/drawing/2014/main" id="{1EFF37D8-62E2-0E9A-E20E-17BC64CC1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23" y="2615012"/>
            <a:ext cx="3357661" cy="1622647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21" name="Rectangle 25">
            <a:extLst>
              <a:ext uri="{FF2B5EF4-FFF2-40B4-BE49-F238E27FC236}">
                <a16:creationId xmlns:a16="http://schemas.microsoft.com/office/drawing/2014/main" id="{84C79A00-C90E-41A6-8659-FE72F6C535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23" y="1155152"/>
            <a:ext cx="3357661" cy="96089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03223" y="1155152"/>
            <a:ext cx="335766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kern="0" dirty="0">
                <a:solidFill>
                  <a:prstClr val="black"/>
                </a:solidFill>
              </a:rPr>
              <a:t>En raccordant un PC au contrôleur, les variations de la température le long de la fibre et les évènements par zone peuvent être visualisés en temps réel.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000" kern="0" dirty="0">
              <a:solidFill>
                <a:prstClr val="black"/>
              </a:solidFill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FA22B36-83AC-E8FC-466B-A6CB1404B982}"/>
              </a:ext>
            </a:extLst>
          </p:cNvPr>
          <p:cNvGrpSpPr/>
          <p:nvPr/>
        </p:nvGrpSpPr>
        <p:grpSpPr>
          <a:xfrm>
            <a:off x="261611" y="1155152"/>
            <a:ext cx="4327215" cy="3082508"/>
            <a:chOff x="261611" y="1491629"/>
            <a:chExt cx="4327215" cy="3082508"/>
          </a:xfrm>
        </p:grpSpPr>
        <p:pic>
          <p:nvPicPr>
            <p:cNvPr id="18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63126" y="2935837"/>
              <a:ext cx="2425700" cy="163830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4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11" y="3194300"/>
              <a:ext cx="2037391" cy="137983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4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611" y="1491629"/>
              <a:ext cx="2169665" cy="164852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6" name="Groupe 25"/>
            <p:cNvGrpSpPr/>
            <p:nvPr/>
          </p:nvGrpSpPr>
          <p:grpSpPr>
            <a:xfrm>
              <a:off x="3044275" y="1797481"/>
              <a:ext cx="971365" cy="644981"/>
              <a:chOff x="837692" y="1940632"/>
              <a:chExt cx="971365" cy="6449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126" y="1940632"/>
                <a:ext cx="935931" cy="535338"/>
              </a:xfrm>
              <a:prstGeom prst="rect">
                <a:avLst/>
              </a:prstGeom>
            </p:spPr>
          </p:pic>
          <p:grpSp>
            <p:nvGrpSpPr>
              <p:cNvPr id="28" name="Groupe 27"/>
              <p:cNvGrpSpPr/>
              <p:nvPr/>
            </p:nvGrpSpPr>
            <p:grpSpPr>
              <a:xfrm>
                <a:off x="1020725" y="1975250"/>
                <a:ext cx="630865" cy="401202"/>
                <a:chOff x="1020725" y="1975250"/>
                <a:chExt cx="630865" cy="401202"/>
              </a:xfrm>
            </p:grpSpPr>
            <p:sp>
              <p:nvSpPr>
                <p:cNvPr id="30" name="Rectangle à coins arrondis 29"/>
                <p:cNvSpPr/>
                <p:nvPr/>
              </p:nvSpPr>
              <p:spPr>
                <a:xfrm>
                  <a:off x="1020725" y="1975250"/>
                  <a:ext cx="630865" cy="396000"/>
                </a:xfrm>
                <a:prstGeom prst="roundRect">
                  <a:avLst>
                    <a:gd name="adj" fmla="val 55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31" name="Picture 12"/>
                <p:cNvPicPr>
                  <a:picLocks noChangeAspect="1" noChangeArrowheads="1"/>
                </p:cNvPicPr>
                <p:nvPr/>
              </p:nvPicPr>
              <p:blipFill rotWithShape="1"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8" t="9772" r="9965" b="4331"/>
                <a:stretch/>
              </p:blipFill>
              <p:spPr bwMode="auto">
                <a:xfrm>
                  <a:off x="1020725" y="1975250"/>
                  <a:ext cx="618118" cy="401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692" y="2128885"/>
                <a:ext cx="331701" cy="456728"/>
              </a:xfrm>
              <a:prstGeom prst="rect">
                <a:avLst/>
              </a:prstGeom>
            </p:spPr>
          </p:pic>
        </p:grpSp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E32E2E5E-8845-D0D7-EC04-0F1161FB0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FAF249F-B242-7D22-C872-13B5F6D1810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L’exploitation  en mode supervision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E600B00-5E41-BAE4-79DE-248D9711FCAE}"/>
              </a:ext>
            </a:extLst>
          </p:cNvPr>
          <p:cNvSpPr/>
          <p:nvPr/>
        </p:nvSpPr>
        <p:spPr>
          <a:xfrm>
            <a:off x="7151731" y="3291984"/>
            <a:ext cx="313144" cy="12652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4C0AD61-9AA9-0788-AE81-6E666523EAC7}"/>
              </a:ext>
            </a:extLst>
          </p:cNvPr>
          <p:cNvSpPr/>
          <p:nvPr/>
        </p:nvSpPr>
        <p:spPr>
          <a:xfrm>
            <a:off x="7151731" y="3002734"/>
            <a:ext cx="313144" cy="11922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fr-FR">
              <a:solidFill>
                <a:prstClr val="white"/>
              </a:solidFill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559441B7-FCAE-511B-CBCB-F041174DF6F6}"/>
              </a:ext>
            </a:extLst>
          </p:cNvPr>
          <p:cNvSpPr txBox="1"/>
          <p:nvPr/>
        </p:nvSpPr>
        <p:spPr>
          <a:xfrm>
            <a:off x="5403223" y="2615013"/>
            <a:ext cx="157765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Statut des zones : 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Alarme 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kumimoji="0" lang="fr-FR" sz="1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Dérangement</a:t>
            </a:r>
            <a:r>
              <a:rPr lang="fr-FR" sz="1000" kern="0" dirty="0">
                <a:solidFill>
                  <a:prstClr val="black"/>
                </a:solidFill>
                <a:latin typeface="Arial" panose="020B0604020202020204"/>
              </a:rPr>
              <a:t> </a:t>
            </a: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285750" marR="0" lvl="0" indent="-2857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138314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FE44D07E-D605-9157-A68B-656CA1FDCF75}"/>
              </a:ext>
            </a:extLst>
          </p:cNvPr>
          <p:cNvGrpSpPr/>
          <p:nvPr/>
        </p:nvGrpSpPr>
        <p:grpSpPr>
          <a:xfrm>
            <a:off x="5004047" y="1155152"/>
            <a:ext cx="3756837" cy="3096345"/>
            <a:chOff x="5004047" y="1491629"/>
            <a:chExt cx="3756837" cy="3096345"/>
          </a:xfrm>
        </p:grpSpPr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2481C2BF-F04F-44D3-A870-936D8EA172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04047" y="1491629"/>
              <a:ext cx="3756837" cy="30963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004047" y="1491629"/>
              <a:ext cx="3753843" cy="27084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DTS: Une exploitation simplifiée, insensibilité de la fibre optique :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Aux environnements poussiéreux, sales et humides.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Aux rayonnements électromagnétiques des câbles.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Plusieurs chemins de câbles surveillés par un seul contrôleur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DTS: Un incendie maitrisé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Intervention ciblée  : localisation précise du départ de feu.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Précocité de la détection : passage en alarme dès la surchauffe du câble.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DTS: Une maintenance limitée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Maintenance réduite même en environnement empoussiéré et humide.</a:t>
              </a:r>
            </a:p>
          </p:txBody>
        </p: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8A02DBB3-F46B-E3E5-D228-AF188D0249C5}"/>
              </a:ext>
            </a:extLst>
          </p:cNvPr>
          <p:cNvGrpSpPr/>
          <p:nvPr/>
        </p:nvGrpSpPr>
        <p:grpSpPr>
          <a:xfrm>
            <a:off x="241411" y="1155152"/>
            <a:ext cx="4042454" cy="3096345"/>
            <a:chOff x="241411" y="1491629"/>
            <a:chExt cx="4042454" cy="3096345"/>
          </a:xfrm>
        </p:grpSpPr>
        <p:sp>
          <p:nvSpPr>
            <p:cNvPr id="5" name="Rectangle 4"/>
            <p:cNvSpPr/>
            <p:nvPr/>
          </p:nvSpPr>
          <p:spPr>
            <a:xfrm>
              <a:off x="241411" y="1491629"/>
              <a:ext cx="3996577" cy="1219200"/>
            </a:xfrm>
            <a:prstGeom prst="wedgeRectCallout">
              <a:avLst>
                <a:gd name="adj1" fmla="val -36022"/>
                <a:gd name="adj2" fmla="val 85189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41413" y="1491629"/>
              <a:ext cx="3970548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sz="1000" i="1" dirty="0">
                  <a:solidFill>
                    <a:prstClr val="black"/>
                  </a:solidFill>
                </a:rPr>
                <a:t>La principale origine des départs d’incendie de chemins de câbles est dû à une surchauffe des câbles causée par une surtension, un court-circuit, etc…</a:t>
              </a:r>
            </a:p>
            <a:p>
              <a:pPr algn="just"/>
              <a:endParaRPr lang="fr-FR" sz="1000" i="1" dirty="0">
                <a:solidFill>
                  <a:prstClr val="black"/>
                </a:solidFill>
              </a:endParaRPr>
            </a:p>
            <a:p>
              <a:pPr algn="just"/>
              <a:r>
                <a:rPr lang="fr-FR" sz="1000" i="1" dirty="0">
                  <a:solidFill>
                    <a:prstClr val="black"/>
                  </a:solidFill>
                </a:rPr>
                <a:t>Les câbles étant disposés les uns à côtés des autres, l’incendie risque de se propager rapidement dans des espaces particulièrement difficile d’accès (galeries techniques par exemple). </a:t>
              </a: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47660" y="3773218"/>
              <a:ext cx="1183388" cy="814756"/>
            </a:xfrm>
            <a:prstGeom prst="rect">
              <a:avLst/>
            </a:prstGeom>
            <a:noFill/>
            <a:ln w="3240">
              <a:solidFill>
                <a:srgbClr val="000000"/>
              </a:solidFill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11" y="3773218"/>
              <a:ext cx="814756" cy="81475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9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22541" y="3774499"/>
              <a:ext cx="1261324" cy="81347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1" name="Groupe 18"/>
            <p:cNvGrpSpPr>
              <a:grpSpLocks noChangeAspect="1"/>
            </p:cNvGrpSpPr>
            <p:nvPr/>
          </p:nvGrpSpPr>
          <p:grpSpPr bwMode="auto">
            <a:xfrm>
              <a:off x="2657469" y="2993194"/>
              <a:ext cx="1580519" cy="494929"/>
              <a:chOff x="5580063" y="2727325"/>
              <a:chExt cx="3354387" cy="1036638"/>
            </a:xfrm>
          </p:grpSpPr>
          <p:sp>
            <p:nvSpPr>
              <p:cNvPr id="24" name="Rectangle 6"/>
              <p:cNvSpPr>
                <a:spLocks noChangeArrowheads="1"/>
              </p:cNvSpPr>
              <p:nvPr/>
            </p:nvSpPr>
            <p:spPr bwMode="auto">
              <a:xfrm rot="16200000">
                <a:off x="6856262" y="1612200"/>
                <a:ext cx="806052" cy="3256863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  <a:tileRect/>
              </a:gradFill>
              <a:ln w="32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de-DE" sz="1200" b="1" kern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5" name="AutoShape 7"/>
              <p:cNvSpPr>
                <a:spLocks noChangeArrowheads="1"/>
              </p:cNvSpPr>
              <p:nvPr/>
            </p:nvSpPr>
            <p:spPr bwMode="auto">
              <a:xfrm rot="-5400000">
                <a:off x="6888163" y="1544638"/>
                <a:ext cx="738187" cy="3354387"/>
              </a:xfrm>
              <a:custGeom>
                <a:avLst/>
                <a:gdLst>
                  <a:gd name="T0" fmla="*/ 0 w 681"/>
                  <a:gd name="T1" fmla="*/ 0 h 2994"/>
                  <a:gd name="T2" fmla="*/ 2147483647 w 681"/>
                  <a:gd name="T3" fmla="*/ 2147483647 h 2994"/>
                  <a:gd name="T4" fmla="*/ 0 w 681"/>
                  <a:gd name="T5" fmla="*/ 2147483647 h 2994"/>
                  <a:gd name="T6" fmla="*/ 2147483647 w 681"/>
                  <a:gd name="T7" fmla="*/ 2147483647 h 2994"/>
                  <a:gd name="T8" fmla="*/ 0 w 681"/>
                  <a:gd name="T9" fmla="*/ 2147483647 h 2994"/>
                  <a:gd name="T10" fmla="*/ 2147483647 w 681"/>
                  <a:gd name="T11" fmla="*/ 2147483647 h 2994"/>
                  <a:gd name="T12" fmla="*/ 0 w 681"/>
                  <a:gd name="T13" fmla="*/ 2147483647 h 29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81"/>
                  <a:gd name="T22" fmla="*/ 0 h 2994"/>
                  <a:gd name="T23" fmla="*/ 681 w 681"/>
                  <a:gd name="T24" fmla="*/ 2994 h 299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81" h="2994">
                    <a:moveTo>
                      <a:pt x="0" y="0"/>
                    </a:moveTo>
                    <a:cubicBezTo>
                      <a:pt x="340" y="185"/>
                      <a:pt x="681" y="370"/>
                      <a:pt x="681" y="544"/>
                    </a:cubicBezTo>
                    <a:cubicBezTo>
                      <a:pt x="681" y="718"/>
                      <a:pt x="0" y="884"/>
                      <a:pt x="0" y="1043"/>
                    </a:cubicBezTo>
                    <a:cubicBezTo>
                      <a:pt x="0" y="1202"/>
                      <a:pt x="681" y="1338"/>
                      <a:pt x="681" y="1497"/>
                    </a:cubicBezTo>
                    <a:cubicBezTo>
                      <a:pt x="681" y="1656"/>
                      <a:pt x="0" y="1837"/>
                      <a:pt x="0" y="1996"/>
                    </a:cubicBezTo>
                    <a:cubicBezTo>
                      <a:pt x="0" y="2155"/>
                      <a:pt x="681" y="2284"/>
                      <a:pt x="681" y="2450"/>
                    </a:cubicBezTo>
                    <a:cubicBezTo>
                      <a:pt x="681" y="2616"/>
                      <a:pt x="113" y="2903"/>
                      <a:pt x="0" y="2994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1200" b="1" kern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6" name="Line 8"/>
              <p:cNvSpPr>
                <a:spLocks noChangeShapeType="1"/>
              </p:cNvSpPr>
              <p:nvPr/>
            </p:nvSpPr>
            <p:spPr bwMode="auto">
              <a:xfrm>
                <a:off x="6827838" y="2727325"/>
                <a:ext cx="1587" cy="1036638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1200" b="1" kern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7" name="Oval 9"/>
              <p:cNvSpPr>
                <a:spLocks noChangeAspect="1" noChangeArrowheads="1"/>
              </p:cNvSpPr>
              <p:nvPr/>
            </p:nvSpPr>
            <p:spPr bwMode="auto">
              <a:xfrm>
                <a:off x="6921550" y="2775991"/>
                <a:ext cx="936598" cy="938213"/>
              </a:xfrm>
              <a:prstGeom prst="ellipse">
                <a:avLst/>
              </a:prstGeom>
              <a:gradFill flip="none" rotWithShape="1">
                <a:gsLst>
                  <a:gs pos="0">
                    <a:srgbClr val="E6FF00"/>
                  </a:gs>
                  <a:gs pos="100000">
                    <a:srgbClr val="FF333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Font typeface="Arial Narrow" pitchFamily="34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cs typeface="Lucida Sans Unicode" pitchFamily="34" charset="0"/>
                  </a:rPr>
                  <a:t>1m – 1,5m</a:t>
                </a:r>
              </a:p>
            </p:txBody>
          </p:sp>
        </p:grpSp>
      </p:grpSp>
      <p:sp>
        <p:nvSpPr>
          <p:cNvPr id="10" name="Titre 9">
            <a:extLst>
              <a:ext uri="{FF2B5EF4-FFF2-40B4-BE49-F238E27FC236}">
                <a16:creationId xmlns:a16="http://schemas.microsoft.com/office/drawing/2014/main" id="{7E89F2D4-0A28-221F-A789-213F1968E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52A520-7E2E-AD58-C263-4C65A0AB300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Applications : chemins de câbles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40316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e 16">
            <a:extLst>
              <a:ext uri="{FF2B5EF4-FFF2-40B4-BE49-F238E27FC236}">
                <a16:creationId xmlns:a16="http://schemas.microsoft.com/office/drawing/2014/main" id="{97DF1EFD-C145-16EC-BB4F-7BB9E3A93CAD}"/>
              </a:ext>
            </a:extLst>
          </p:cNvPr>
          <p:cNvGrpSpPr/>
          <p:nvPr/>
        </p:nvGrpSpPr>
        <p:grpSpPr>
          <a:xfrm>
            <a:off x="241411" y="1155152"/>
            <a:ext cx="8519473" cy="3096346"/>
            <a:chOff x="241411" y="1491629"/>
            <a:chExt cx="8519473" cy="3096346"/>
          </a:xfrm>
        </p:grpSpPr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AEBBDE51-9154-474D-8FA5-78B0D94DC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63559" y="1491629"/>
              <a:ext cx="3997325" cy="30963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763558" y="1550149"/>
              <a:ext cx="3997325" cy="286232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Installation simplifiée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Systèmes de fixation simples et pérennes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Localisation facilitée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Localisation précise du départ de feu.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Intervention ciblée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Fiabilité de l’information d’alarme malgré la ventilation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Maintenance optimisée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Maintenance réduite même dans un environnement empoussiéré et humide.</a:t>
              </a: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1411" y="1491629"/>
              <a:ext cx="4041612" cy="1219200"/>
            </a:xfrm>
            <a:prstGeom prst="wedgeRectCallou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412" y="1491629"/>
              <a:ext cx="4070841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sz="800" i="1" dirty="0">
                  <a:solidFill>
                    <a:prstClr val="black"/>
                  </a:solidFill>
                </a:rPr>
                <a:t>Les Tunnels posent une menace incendie accrue à cause de leur structure confinée. Les points d’accès étant limités, il est essentiel que le départ d’incendie soit détecté précocement pour permettre l’évacuation des personnes.</a:t>
              </a:r>
            </a:p>
            <a:p>
              <a:pPr algn="just"/>
              <a:endParaRPr lang="fr-FR" sz="800" i="1" dirty="0">
                <a:solidFill>
                  <a:prstClr val="black"/>
                </a:solidFill>
              </a:endParaRPr>
            </a:p>
            <a:p>
              <a:pPr algn="just"/>
              <a:r>
                <a:rPr lang="fr-FR" sz="800" i="1" dirty="0">
                  <a:solidFill>
                    <a:prstClr val="black"/>
                  </a:solidFill>
                </a:rPr>
                <a:t>Les risques incendie sont nombreux dans un tunnel: </a:t>
              </a:r>
            </a:p>
            <a:p>
              <a:pPr algn="just"/>
              <a:r>
                <a:rPr lang="fr-FR" sz="800" i="1" dirty="0">
                  <a:solidFill>
                    <a:prstClr val="black"/>
                  </a:solidFill>
                </a:rPr>
                <a:t>feu de véhicules, accidents, feu de l’installation électrique…</a:t>
              </a:r>
            </a:p>
          </p:txBody>
        </p:sp>
        <p:pic>
          <p:nvPicPr>
            <p:cNvPr id="10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28536" y="2015964"/>
              <a:ext cx="425302" cy="42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9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64679" y="2015964"/>
              <a:ext cx="448707" cy="4253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73842" y="3139693"/>
              <a:ext cx="1809181" cy="144828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5" name="Connecteur en angle 4"/>
            <p:cNvCxnSpPr>
              <a:stCxn id="13" idx="0"/>
            </p:cNvCxnSpPr>
            <p:nvPr/>
          </p:nvCxnSpPr>
          <p:spPr>
            <a:xfrm rot="5400000" flipH="1" flipV="1">
              <a:off x="4021051" y="2397185"/>
              <a:ext cx="99891" cy="1385126"/>
            </a:xfrm>
            <a:prstGeom prst="bent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2995" y="3584083"/>
              <a:ext cx="1503837" cy="100389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2" name="Bild 1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1411" y="3139693"/>
              <a:ext cx="990260" cy="747170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" name="Titre 8">
            <a:extLst>
              <a:ext uri="{FF2B5EF4-FFF2-40B4-BE49-F238E27FC236}">
                <a16:creationId xmlns:a16="http://schemas.microsoft.com/office/drawing/2014/main" id="{BF57F03E-6387-4809-F50C-E25688FDBC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E741190-86AB-7224-B664-B0DFB859F7D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Applications : tunnels ferroviaires et routiers 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4774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2410E55A-2FBA-2F91-B9FA-DE016842EFBE}"/>
              </a:ext>
            </a:extLst>
          </p:cNvPr>
          <p:cNvGrpSpPr/>
          <p:nvPr/>
        </p:nvGrpSpPr>
        <p:grpSpPr>
          <a:xfrm>
            <a:off x="241410" y="1155152"/>
            <a:ext cx="8651070" cy="3175904"/>
            <a:chOff x="241410" y="1491629"/>
            <a:chExt cx="8651070" cy="3175904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CE2D4D-DB0D-4673-A259-180CA69E56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32490" y="1491629"/>
              <a:ext cx="3528394" cy="3096345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364088" y="3651870"/>
              <a:ext cx="3396796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Exploitation et maintenance optimisées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Un seul contrôleur DTS pour plusieurs bandes transporteuses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Maintenance réduite et donc pas d’arrêt d’exploitation du site.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241410" y="1568574"/>
              <a:ext cx="4402597" cy="1219200"/>
            </a:xfrm>
            <a:prstGeom prst="wedgeRectCallou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prstClr val="white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41412" y="1568574"/>
              <a:ext cx="4402596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fr-FR" sz="900" i="1" dirty="0">
                  <a:solidFill>
                    <a:prstClr val="black"/>
                  </a:solidFill>
                </a:rPr>
                <a:t>Les feux de convoyeurs ont souvent pour origine un phénomène de friction .</a:t>
              </a:r>
            </a:p>
            <a:p>
              <a:pPr algn="just"/>
              <a:r>
                <a:rPr lang="fr-FR" sz="900" i="1" dirty="0">
                  <a:solidFill>
                    <a:prstClr val="black"/>
                  </a:solidFill>
                </a:rPr>
                <a:t>Les rouleaux utilisés pour mouvoir la bande transporteuse peuvent se bloquer . </a:t>
              </a:r>
            </a:p>
            <a:p>
              <a:pPr algn="just"/>
              <a:r>
                <a:rPr lang="fr-FR" sz="900" i="1" dirty="0">
                  <a:solidFill>
                    <a:prstClr val="black"/>
                  </a:solidFill>
                </a:rPr>
                <a:t>La bande transporteuse frotte sur les rouleaux ce qui génère une surchauffe.</a:t>
              </a:r>
            </a:p>
            <a:p>
              <a:pPr algn="just"/>
              <a:endParaRPr lang="fr-FR" sz="900" i="1" dirty="0">
                <a:solidFill>
                  <a:prstClr val="black"/>
                </a:solidFill>
              </a:endParaRPr>
            </a:p>
            <a:p>
              <a:pPr algn="just"/>
              <a:r>
                <a:rPr lang="fr-FR" sz="900" i="1" dirty="0">
                  <a:solidFill>
                    <a:prstClr val="black"/>
                  </a:solidFill>
                </a:rPr>
                <a:t>Cette élévation de température – sans système de détection précoce – peut alors être à l’origine d’une ignition du fuel inclus dans le convoyeur,  de la bande transporteuse et des autres combustibles adjacents.</a:t>
              </a:r>
            </a:p>
          </p:txBody>
        </p:sp>
        <p:pic>
          <p:nvPicPr>
            <p:cNvPr id="18" name="Picture 1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20907" y="3724018"/>
              <a:ext cx="1286137" cy="86395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9" name="Picture 2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19882" y="3724018"/>
              <a:ext cx="1263141" cy="86395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7761" y="3724018"/>
              <a:ext cx="1260307" cy="863956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pic>
        <p:grpSp>
          <p:nvGrpSpPr>
            <p:cNvPr id="16" name="Groupe 15"/>
            <p:cNvGrpSpPr/>
            <p:nvPr/>
          </p:nvGrpSpPr>
          <p:grpSpPr>
            <a:xfrm>
              <a:off x="1486572" y="2969959"/>
              <a:ext cx="1580519" cy="494929"/>
              <a:chOff x="5973286" y="2765718"/>
              <a:chExt cx="1580519" cy="494929"/>
            </a:xfrm>
          </p:grpSpPr>
          <p:sp>
            <p:nvSpPr>
              <p:cNvPr id="17" name="Rectangle 6"/>
              <p:cNvSpPr>
                <a:spLocks noChangeArrowheads="1"/>
              </p:cNvSpPr>
              <p:nvPr/>
            </p:nvSpPr>
            <p:spPr bwMode="auto">
              <a:xfrm rot="16200000">
                <a:off x="6572083" y="2243506"/>
                <a:ext cx="384839" cy="1534568"/>
              </a:xfrm>
              <a:prstGeom prst="rect">
                <a:avLst/>
              </a:prstGeom>
              <a:gradFill flip="none" rotWithShape="1">
                <a:gsLst>
                  <a:gs pos="0">
                    <a:schemeClr val="bg2">
                      <a:lumMod val="25000"/>
                    </a:schemeClr>
                  </a:gs>
                  <a:gs pos="50000">
                    <a:schemeClr val="bg2">
                      <a:lumMod val="50000"/>
                    </a:schemeClr>
                  </a:gs>
                  <a:gs pos="100000">
                    <a:schemeClr val="bg2">
                      <a:lumMod val="25000"/>
                    </a:schemeClr>
                  </a:gs>
                </a:gsLst>
                <a:lin ang="5400000" scaled="1"/>
                <a:tileRect/>
              </a:gradFill>
              <a:ln w="32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defRPr/>
                </a:pPr>
                <a:endParaRPr lang="de-DE" sz="1200" b="1" kern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1" name="AutoShape 7"/>
              <p:cNvSpPr>
                <a:spLocks noChangeArrowheads="1"/>
              </p:cNvSpPr>
              <p:nvPr/>
            </p:nvSpPr>
            <p:spPr bwMode="auto">
              <a:xfrm rot="16200000">
                <a:off x="6587327" y="2211554"/>
                <a:ext cx="352438" cy="1580519"/>
              </a:xfrm>
              <a:custGeom>
                <a:avLst/>
                <a:gdLst>
                  <a:gd name="T0" fmla="*/ 0 w 681"/>
                  <a:gd name="T1" fmla="*/ 0 h 2994"/>
                  <a:gd name="T2" fmla="*/ 2147483647 w 681"/>
                  <a:gd name="T3" fmla="*/ 2147483647 h 2994"/>
                  <a:gd name="T4" fmla="*/ 0 w 681"/>
                  <a:gd name="T5" fmla="*/ 2147483647 h 2994"/>
                  <a:gd name="T6" fmla="*/ 2147483647 w 681"/>
                  <a:gd name="T7" fmla="*/ 2147483647 h 2994"/>
                  <a:gd name="T8" fmla="*/ 0 w 681"/>
                  <a:gd name="T9" fmla="*/ 2147483647 h 2994"/>
                  <a:gd name="T10" fmla="*/ 2147483647 w 681"/>
                  <a:gd name="T11" fmla="*/ 2147483647 h 2994"/>
                  <a:gd name="T12" fmla="*/ 0 w 681"/>
                  <a:gd name="T13" fmla="*/ 2147483647 h 2994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w 681"/>
                  <a:gd name="T22" fmla="*/ 0 h 2994"/>
                  <a:gd name="T23" fmla="*/ 681 w 681"/>
                  <a:gd name="T24" fmla="*/ 2994 h 2994"/>
                </a:gdLst>
                <a:ahLst/>
                <a:cxnLst>
                  <a:cxn ang="T14">
                    <a:pos x="T0" y="T1"/>
                  </a:cxn>
                  <a:cxn ang="T15">
                    <a:pos x="T2" y="T3"/>
                  </a:cxn>
                  <a:cxn ang="T16">
                    <a:pos x="T4" y="T5"/>
                  </a:cxn>
                  <a:cxn ang="T17">
                    <a:pos x="T6" y="T7"/>
                  </a:cxn>
                  <a:cxn ang="T18">
                    <a:pos x="T8" y="T9"/>
                  </a:cxn>
                  <a:cxn ang="T19">
                    <a:pos x="T10" y="T11"/>
                  </a:cxn>
                  <a:cxn ang="T20">
                    <a:pos x="T12" y="T13"/>
                  </a:cxn>
                </a:cxnLst>
                <a:rect l="T21" t="T22" r="T23" b="T24"/>
                <a:pathLst>
                  <a:path w="681" h="2994">
                    <a:moveTo>
                      <a:pt x="0" y="0"/>
                    </a:moveTo>
                    <a:cubicBezTo>
                      <a:pt x="340" y="185"/>
                      <a:pt x="681" y="370"/>
                      <a:pt x="681" y="544"/>
                    </a:cubicBezTo>
                    <a:cubicBezTo>
                      <a:pt x="681" y="718"/>
                      <a:pt x="0" y="884"/>
                      <a:pt x="0" y="1043"/>
                    </a:cubicBezTo>
                    <a:cubicBezTo>
                      <a:pt x="0" y="1202"/>
                      <a:pt x="681" y="1338"/>
                      <a:pt x="681" y="1497"/>
                    </a:cubicBezTo>
                    <a:cubicBezTo>
                      <a:pt x="681" y="1656"/>
                      <a:pt x="0" y="1837"/>
                      <a:pt x="0" y="1996"/>
                    </a:cubicBezTo>
                    <a:cubicBezTo>
                      <a:pt x="0" y="2155"/>
                      <a:pt x="681" y="2284"/>
                      <a:pt x="681" y="2450"/>
                    </a:cubicBezTo>
                    <a:cubicBezTo>
                      <a:pt x="681" y="2616"/>
                      <a:pt x="113" y="2903"/>
                      <a:pt x="0" y="2994"/>
                    </a:cubicBezTo>
                  </a:path>
                </a:pathLst>
              </a:custGeom>
              <a:noFill/>
              <a:ln w="38100">
                <a:solidFill>
                  <a:srgbClr val="CC33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wrap="none" anchor="ctr"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1200" b="1" kern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3" name="Line 8"/>
              <p:cNvSpPr>
                <a:spLocks noChangeShapeType="1"/>
              </p:cNvSpPr>
              <p:nvPr/>
            </p:nvSpPr>
            <p:spPr bwMode="auto">
              <a:xfrm>
                <a:off x="6561212" y="2765718"/>
                <a:ext cx="748" cy="494929"/>
              </a:xfrm>
              <a:prstGeom prst="line">
                <a:avLst/>
              </a:prstGeom>
              <a:noFill/>
              <a:ln w="28575">
                <a:solidFill>
                  <a:srgbClr val="000000"/>
                </a:solidFill>
                <a:miter lim="800000"/>
                <a:headEnd type="triangle" w="med" len="med"/>
                <a:tailEnd type="triangle" w="med" len="med"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pPr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1200" b="1" kern="0">
                  <a:solidFill>
                    <a:srgbClr val="003399"/>
                  </a:solidFill>
                </a:endParaRPr>
              </a:p>
            </p:txBody>
          </p:sp>
          <p:sp>
            <p:nvSpPr>
              <p:cNvPr id="24" name="Oval 9"/>
              <p:cNvSpPr>
                <a:spLocks noChangeAspect="1" noChangeArrowheads="1"/>
              </p:cNvSpPr>
              <p:nvPr/>
            </p:nvSpPr>
            <p:spPr bwMode="auto">
              <a:xfrm>
                <a:off x="6605367" y="2788953"/>
                <a:ext cx="441306" cy="447937"/>
              </a:xfrm>
              <a:prstGeom prst="ellipse">
                <a:avLst/>
              </a:prstGeom>
              <a:gradFill flip="none" rotWithShape="1">
                <a:gsLst>
                  <a:gs pos="0">
                    <a:srgbClr val="E6FF00"/>
                  </a:gs>
                  <a:gs pos="100000">
                    <a:srgbClr val="FF3333"/>
                  </a:gs>
                </a:gsLst>
                <a:path path="circle">
                  <a:fillToRect l="50000" t="50000" r="50000" b="50000"/>
                </a:path>
                <a:tileRect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 eaLnBrk="0" hangingPunct="0">
                  <a:buFont typeface="Arial Narrow" pitchFamily="34" charset="0"/>
                  <a:buNone/>
                  <a:tabLst>
                    <a:tab pos="0" algn="l"/>
                    <a:tab pos="447675" algn="l"/>
                    <a:tab pos="896938" algn="l"/>
                    <a:tab pos="1346200" algn="l"/>
                    <a:tab pos="1795463" algn="l"/>
                    <a:tab pos="2244725" algn="l"/>
                    <a:tab pos="2693988" algn="l"/>
                    <a:tab pos="3143250" algn="l"/>
                    <a:tab pos="3592513" algn="l"/>
                    <a:tab pos="4041775" algn="l"/>
                    <a:tab pos="4491038" algn="l"/>
                    <a:tab pos="4940300" algn="l"/>
                    <a:tab pos="5389563" algn="l"/>
                    <a:tab pos="5838825" algn="l"/>
                    <a:tab pos="6288088" algn="l"/>
                    <a:tab pos="6737350" algn="l"/>
                    <a:tab pos="7186613" algn="l"/>
                    <a:tab pos="7635875" algn="l"/>
                    <a:tab pos="8085138" algn="l"/>
                    <a:tab pos="8534400" algn="l"/>
                    <a:tab pos="8983663" algn="l"/>
                  </a:tabLst>
                  <a:defRPr/>
                </a:pPr>
                <a:r>
                  <a:rPr lang="en-GB" sz="700" b="1" kern="0" dirty="0">
                    <a:solidFill>
                      <a:srgbClr val="000000"/>
                    </a:solidFill>
                    <a:cs typeface="Lucida Sans Unicode" pitchFamily="34" charset="0"/>
                  </a:rPr>
                  <a:t>1m – 1,5m</a:t>
                </a:r>
              </a:p>
            </p:txBody>
          </p:sp>
        </p:grpSp>
        <p:sp>
          <p:nvSpPr>
            <p:cNvPr id="4" name="Rectangle 3"/>
            <p:cNvSpPr/>
            <p:nvPr/>
          </p:nvSpPr>
          <p:spPr>
            <a:xfrm>
              <a:off x="5364086" y="1552992"/>
              <a:ext cx="352839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rgbClr val="4F81BD">
                      <a:lumMod val="75000"/>
                    </a:srgbClr>
                  </a:solidFill>
                </a:rPr>
                <a:t>Localisation facilitée 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Localisation précise du départ de feu.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Intervention ciblée 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Fiabilité de l’information d’alarme malgré la ventilation </a:t>
              </a: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5364086" y="2367920"/>
              <a:ext cx="3396797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rgbClr val="4F81BD">
                      <a:lumMod val="75000"/>
                    </a:srgbClr>
                  </a:solidFill>
                </a:rPr>
                <a:t>Tenue à l’environnement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Insensibilité de la fibre optique aux environnements poussiéreux et sales.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Fibre optique robuste mécaniquement 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Utilisable en zone ATEX (zone 0)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</p:txBody>
        </p:sp>
      </p:grpSp>
      <p:sp>
        <p:nvSpPr>
          <p:cNvPr id="9" name="Titre 8">
            <a:extLst>
              <a:ext uri="{FF2B5EF4-FFF2-40B4-BE49-F238E27FC236}">
                <a16:creationId xmlns:a16="http://schemas.microsoft.com/office/drawing/2014/main" id="{6737822E-E582-C151-5705-C2B38F4DA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1D610AA-AA0B-2CB5-C851-95C11EDE933C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Applications : convoyeurs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357970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9190054D-6A09-21FE-6C9B-49F9274533DF}"/>
              </a:ext>
            </a:extLst>
          </p:cNvPr>
          <p:cNvGrpSpPr/>
          <p:nvPr/>
        </p:nvGrpSpPr>
        <p:grpSpPr>
          <a:xfrm>
            <a:off x="241410" y="1155152"/>
            <a:ext cx="8519474" cy="3096343"/>
            <a:chOff x="241410" y="1491629"/>
            <a:chExt cx="8519474" cy="3096343"/>
          </a:xfrm>
        </p:grpSpPr>
        <p:sp>
          <p:nvSpPr>
            <p:cNvPr id="87" name="Rectangle 25">
              <a:extLst>
                <a:ext uri="{FF2B5EF4-FFF2-40B4-BE49-F238E27FC236}">
                  <a16:creationId xmlns:a16="http://schemas.microsoft.com/office/drawing/2014/main" id="{0570DC9D-1AEA-4EB5-B97D-5AA1727B8D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34031" y="1491629"/>
              <a:ext cx="3626853" cy="3096343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5134032" y="1491629"/>
              <a:ext cx="3626851" cy="30162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Installation simplifiée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Nombreux systèmes de fixation pour toits flottants ou fixes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Définition de la solution la plus adaptée pour déployer le câble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rgbClr val="4F81BD">
                      <a:lumMod val="75000"/>
                    </a:srgbClr>
                  </a:solidFill>
                </a:rPr>
                <a:t>Localisation facilitée 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Intervention ciblée : localisation précise du départ de feu.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Fiabilité de l’information d’alarme malgré la présence de vent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b="1" kern="0" dirty="0">
                  <a:solidFill>
                    <a:schemeClr val="accent1">
                      <a:lumMod val="75000"/>
                    </a:schemeClr>
                  </a:solidFill>
                </a:rPr>
                <a:t>exploitation et maintenance simplifiées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Système certifié ATEX (zone 0)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Insensibilité de la fibre optique aux environnements poussiéreux, sales et humides.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Supervision de plusieurs cuves par un seul contrôleur.</a:t>
              </a:r>
            </a:p>
          </p:txBody>
        </p:sp>
        <p:grpSp>
          <p:nvGrpSpPr>
            <p:cNvPr id="11" name="Groupe 10">
              <a:extLst>
                <a:ext uri="{FF2B5EF4-FFF2-40B4-BE49-F238E27FC236}">
                  <a16:creationId xmlns:a16="http://schemas.microsoft.com/office/drawing/2014/main" id="{35808663-3031-E975-08DC-540F0E698041}"/>
                </a:ext>
              </a:extLst>
            </p:cNvPr>
            <p:cNvGrpSpPr/>
            <p:nvPr/>
          </p:nvGrpSpPr>
          <p:grpSpPr>
            <a:xfrm>
              <a:off x="241410" y="1553944"/>
              <a:ext cx="4330590" cy="3034028"/>
              <a:chOff x="241410" y="1553944"/>
              <a:chExt cx="4330590" cy="3034028"/>
            </a:xfrm>
          </p:grpSpPr>
          <p:sp>
            <p:nvSpPr>
              <p:cNvPr id="6" name="Rectangle 5"/>
              <p:cNvSpPr/>
              <p:nvPr/>
            </p:nvSpPr>
            <p:spPr>
              <a:xfrm>
                <a:off x="241410" y="1553944"/>
                <a:ext cx="4330589" cy="1219200"/>
              </a:xfrm>
              <a:prstGeom prst="wedgeRectCallou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>
                  <a:solidFill>
                    <a:prstClr val="white"/>
                  </a:solidFill>
                </a:endParaRPr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241412" y="1553944"/>
                <a:ext cx="4330588" cy="104644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just"/>
                <a:r>
                  <a:rPr lang="fr-FR" sz="900" i="1" dirty="0">
                    <a:solidFill>
                      <a:prstClr val="black"/>
                    </a:solidFill>
                  </a:rPr>
                  <a:t>Les cuves sont souvent utilisées pour stocker des produits particulièrement inflammables. </a:t>
                </a:r>
              </a:p>
              <a:p>
                <a:pPr algn="just"/>
                <a:endParaRPr lang="fr-FR" sz="400" i="1" dirty="0">
                  <a:solidFill>
                    <a:prstClr val="black"/>
                  </a:solidFill>
                </a:endParaRPr>
              </a:p>
              <a:p>
                <a:pPr algn="just"/>
                <a:r>
                  <a:rPr lang="fr-FR" sz="900" i="1" dirty="0">
                    <a:solidFill>
                      <a:prstClr val="black"/>
                    </a:solidFill>
                  </a:rPr>
                  <a:t>Le risque incendie est souvent lié au risque d’ignition de vapeur inflammable, s’échappant à travers un manque d’étanchéité de la cuve (usure). </a:t>
                </a:r>
              </a:p>
              <a:p>
                <a:pPr algn="just"/>
                <a:endParaRPr lang="fr-FR" sz="400" i="1" dirty="0">
                  <a:solidFill>
                    <a:prstClr val="black"/>
                  </a:solidFill>
                </a:endParaRPr>
              </a:p>
              <a:p>
                <a:pPr algn="just"/>
                <a:r>
                  <a:rPr lang="fr-FR" sz="900" i="1" dirty="0">
                    <a:solidFill>
                      <a:prstClr val="black"/>
                    </a:solidFill>
                  </a:rPr>
                  <a:t>Il est alors essentiel que le départ d’incendie soit maitrisé précocement pour éviter une propagation de l’incendie.</a:t>
                </a:r>
              </a:p>
            </p:txBody>
          </p:sp>
          <p:pic>
            <p:nvPicPr>
              <p:cNvPr id="5" name="Image 4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41411" y="3637979"/>
                <a:ext cx="1195654" cy="949993"/>
              </a:xfrm>
              <a:prstGeom prst="rect">
                <a:avLst/>
              </a:prstGeo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92" name="Groupe 91"/>
              <p:cNvGrpSpPr>
                <a:grpSpLocks noChangeAspect="1"/>
              </p:cNvGrpSpPr>
              <p:nvPr/>
            </p:nvGrpSpPr>
            <p:grpSpPr>
              <a:xfrm>
                <a:off x="1596504" y="2999108"/>
                <a:ext cx="2707901" cy="1561211"/>
                <a:chOff x="-1478129" y="1208962"/>
                <a:chExt cx="5376334" cy="3099665"/>
              </a:xfrm>
            </p:grpSpPr>
            <p:pic>
              <p:nvPicPr>
                <p:cNvPr id="93" name="Picture 2" descr="C:\Users\dgerwig\Pictures\Greenshot\greenshot_2010-05-25_17-32-43.jpg"/>
                <p:cNvPicPr>
                  <a:picLocks noChangeAspect="1" noChangeArrowheads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939" y="1208962"/>
                  <a:ext cx="1194271" cy="118351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sp>
              <p:nvSpPr>
                <p:cNvPr id="94" name="Rectangle 21"/>
                <p:cNvSpPr/>
                <p:nvPr/>
              </p:nvSpPr>
              <p:spPr bwMode="auto">
                <a:xfrm rot="1060059">
                  <a:off x="2818410" y="1397240"/>
                  <a:ext cx="180001" cy="9310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5" name="Rectangle 23"/>
                <p:cNvSpPr/>
                <p:nvPr/>
              </p:nvSpPr>
              <p:spPr bwMode="auto">
                <a:xfrm rot="1988820">
                  <a:off x="3308758" y="1670347"/>
                  <a:ext cx="157244" cy="2337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6" name="Rectangle 25"/>
                <p:cNvSpPr/>
                <p:nvPr/>
              </p:nvSpPr>
              <p:spPr bwMode="auto">
                <a:xfrm rot="1988820">
                  <a:off x="3215656" y="1591724"/>
                  <a:ext cx="155173" cy="32276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7" name="Rectangle 26"/>
                <p:cNvSpPr/>
                <p:nvPr/>
              </p:nvSpPr>
              <p:spPr bwMode="auto">
                <a:xfrm rot="2275615">
                  <a:off x="3335657" y="1674484"/>
                  <a:ext cx="157244" cy="262761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98" name="Rectangle 30"/>
                <p:cNvSpPr/>
                <p:nvPr/>
              </p:nvSpPr>
              <p:spPr bwMode="auto">
                <a:xfrm rot="2809795">
                  <a:off x="3449449" y="1744830"/>
                  <a:ext cx="113795" cy="20896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99" name="Group 102"/>
                <p:cNvGrpSpPr>
                  <a:grpSpLocks/>
                </p:cNvGrpSpPr>
                <p:nvPr/>
              </p:nvGrpSpPr>
              <p:grpSpPr bwMode="auto">
                <a:xfrm>
                  <a:off x="1035959" y="1341267"/>
                  <a:ext cx="2735624" cy="1864771"/>
                  <a:chOff x="1144058" y="280292"/>
                  <a:chExt cx="5901000" cy="3950589"/>
                </a:xfrm>
              </p:grpSpPr>
              <p:sp>
                <p:nvSpPr>
                  <p:cNvPr id="152" name="Chord 98"/>
                  <p:cNvSpPr/>
                  <p:nvPr/>
                </p:nvSpPr>
                <p:spPr>
                  <a:xfrm rot="10800000">
                    <a:off x="1141871" y="284911"/>
                    <a:ext cx="5904545" cy="3944898"/>
                  </a:xfrm>
                  <a:prstGeom prst="chord">
                    <a:avLst>
                      <a:gd name="adj1" fmla="val 6161210"/>
                      <a:gd name="adj2" fmla="val 9593806"/>
                    </a:avLst>
                  </a:prstGeom>
                  <a:solidFill>
                    <a:schemeClr val="bg1">
                      <a:lumMod val="50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grpSp>
                <p:nvGrpSpPr>
                  <p:cNvPr id="153" name="Group 101"/>
                  <p:cNvGrpSpPr>
                    <a:grpSpLocks/>
                  </p:cNvGrpSpPr>
                  <p:nvPr/>
                </p:nvGrpSpPr>
                <p:grpSpPr bwMode="auto">
                  <a:xfrm>
                    <a:off x="3810491" y="280292"/>
                    <a:ext cx="2920198" cy="1522664"/>
                    <a:chOff x="3823191" y="280292"/>
                    <a:chExt cx="2920198" cy="1522664"/>
                  </a:xfrm>
                </p:grpSpPr>
                <p:grpSp>
                  <p:nvGrpSpPr>
                    <p:cNvPr id="154" name="Group 100"/>
                    <p:cNvGrpSpPr>
                      <a:grpSpLocks/>
                    </p:cNvGrpSpPr>
                    <p:nvPr/>
                  </p:nvGrpSpPr>
                  <p:grpSpPr bwMode="auto">
                    <a:xfrm>
                      <a:off x="4732204" y="318170"/>
                      <a:ext cx="1802872" cy="1484786"/>
                      <a:chOff x="4759586" y="318170"/>
                      <a:chExt cx="1802872" cy="1484786"/>
                    </a:xfrm>
                  </p:grpSpPr>
                  <p:sp>
                    <p:nvSpPr>
                      <p:cNvPr id="156" name="Rectangle 102"/>
                      <p:cNvSpPr/>
                      <p:nvPr/>
                    </p:nvSpPr>
                    <p:spPr>
                      <a:xfrm rot="11280000">
                        <a:off x="4899630" y="341891"/>
                        <a:ext cx="151742" cy="63118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57" name="Rectangle 103"/>
                      <p:cNvSpPr/>
                      <p:nvPr/>
                    </p:nvSpPr>
                    <p:spPr>
                      <a:xfrm rot="11460000">
                        <a:off x="5042446" y="376956"/>
                        <a:ext cx="151742" cy="63118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58" name="Rectangle 104"/>
                      <p:cNvSpPr/>
                      <p:nvPr/>
                    </p:nvSpPr>
                    <p:spPr>
                      <a:xfrm rot="13440000">
                        <a:off x="6412588" y="1165937"/>
                        <a:ext cx="151742" cy="635569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59" name="Rectangle 105"/>
                      <p:cNvSpPr/>
                      <p:nvPr/>
                    </p:nvSpPr>
                    <p:spPr>
                      <a:xfrm rot="13260000">
                        <a:off x="6327790" y="1073891"/>
                        <a:ext cx="147280" cy="63118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0" name="Rectangle 106"/>
                      <p:cNvSpPr/>
                      <p:nvPr/>
                    </p:nvSpPr>
                    <p:spPr>
                      <a:xfrm rot="13080000">
                        <a:off x="6216216" y="968693"/>
                        <a:ext cx="151742" cy="635567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1" name="Rectangle 107"/>
                      <p:cNvSpPr/>
                      <p:nvPr/>
                    </p:nvSpPr>
                    <p:spPr>
                      <a:xfrm rot="12900000">
                        <a:off x="6100178" y="881029"/>
                        <a:ext cx="151742" cy="635567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2" name="Rectangle 108"/>
                      <p:cNvSpPr/>
                      <p:nvPr/>
                    </p:nvSpPr>
                    <p:spPr>
                      <a:xfrm rot="12720000">
                        <a:off x="5975214" y="806513"/>
                        <a:ext cx="151742" cy="63118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3" name="Rectangle 109"/>
                      <p:cNvSpPr/>
                      <p:nvPr/>
                    </p:nvSpPr>
                    <p:spPr>
                      <a:xfrm rot="12540000">
                        <a:off x="5850250" y="723233"/>
                        <a:ext cx="151742" cy="63118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4" name="Rectangle 110"/>
                      <p:cNvSpPr/>
                      <p:nvPr/>
                    </p:nvSpPr>
                    <p:spPr>
                      <a:xfrm rot="12360000">
                        <a:off x="5720822" y="648716"/>
                        <a:ext cx="151742" cy="635569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5" name="Rectangle 111"/>
                      <p:cNvSpPr/>
                      <p:nvPr/>
                    </p:nvSpPr>
                    <p:spPr>
                      <a:xfrm rot="12180000">
                        <a:off x="5586932" y="578585"/>
                        <a:ext cx="151742" cy="635569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6" name="Rectangle 112"/>
                      <p:cNvSpPr/>
                      <p:nvPr/>
                    </p:nvSpPr>
                    <p:spPr>
                      <a:xfrm rot="12000000">
                        <a:off x="5457506" y="517220"/>
                        <a:ext cx="156204" cy="635569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7" name="Rectangle 113"/>
                      <p:cNvSpPr/>
                      <p:nvPr/>
                    </p:nvSpPr>
                    <p:spPr>
                      <a:xfrm rot="11820000">
                        <a:off x="5323616" y="464621"/>
                        <a:ext cx="151742" cy="635569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8" name="Rectangle 114"/>
                      <p:cNvSpPr/>
                      <p:nvPr/>
                    </p:nvSpPr>
                    <p:spPr>
                      <a:xfrm rot="11640000">
                        <a:off x="5185262" y="416407"/>
                        <a:ext cx="151742" cy="631185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  <p:sp>
                    <p:nvSpPr>
                      <p:cNvPr id="169" name="Rectangle 115"/>
                      <p:cNvSpPr/>
                      <p:nvPr/>
                    </p:nvSpPr>
                    <p:spPr>
                      <a:xfrm rot="11100000">
                        <a:off x="4761278" y="319976"/>
                        <a:ext cx="151742" cy="635567"/>
                      </a:xfrm>
                      <a:prstGeom prst="rect">
                        <a:avLst/>
                      </a:prstGeom>
                      <a:gradFill flip="none" rotWithShape="1">
                        <a:gsLst>
                          <a:gs pos="0">
                            <a:schemeClr val="tx1">
                              <a:lumMod val="65000"/>
                              <a:lumOff val="35000"/>
                            </a:schemeClr>
                          </a:gs>
                          <a:gs pos="50000">
                            <a:schemeClr val="bg1">
                              <a:lumMod val="50000"/>
                            </a:schemeClr>
                          </a:gs>
                          <a:gs pos="100000">
                            <a:schemeClr val="bg1">
                              <a:lumMod val="65000"/>
                            </a:schemeClr>
                          </a:gs>
                        </a:gsLst>
                        <a:lin ang="10800000" scaled="1"/>
                        <a:tileRect/>
                      </a:gradFill>
                      <a:ln>
                        <a:noFill/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anchor="ctr"/>
                      <a:lstStyle/>
                      <a:p>
                        <a:pPr>
                          <a:defRPr/>
                        </a:pPr>
                        <a:endParaRPr lang="en-US" dirty="0">
                          <a:solidFill>
                            <a:prstClr val="white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155" name="Freeform 101"/>
                    <p:cNvSpPr/>
                    <p:nvPr/>
                  </p:nvSpPr>
                  <p:spPr>
                    <a:xfrm>
                      <a:off x="3823444" y="280527"/>
                      <a:ext cx="2954505" cy="1012526"/>
                    </a:xfrm>
                    <a:custGeom>
                      <a:avLst/>
                      <a:gdLst>
                        <a:gd name="connsiteX0" fmla="*/ 0 w 2921000"/>
                        <a:gd name="connsiteY0" fmla="*/ 0 h 1003300"/>
                        <a:gd name="connsiteX1" fmla="*/ 1168400 w 2921000"/>
                        <a:gd name="connsiteY1" fmla="*/ 50800 h 1003300"/>
                        <a:gd name="connsiteX2" fmla="*/ 2260600 w 2921000"/>
                        <a:gd name="connsiteY2" fmla="*/ 482600 h 1003300"/>
                        <a:gd name="connsiteX3" fmla="*/ 2921000 w 2921000"/>
                        <a:gd name="connsiteY3" fmla="*/ 1003300 h 10033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</a:cxnLst>
                      <a:rect l="l" t="t" r="r" b="b"/>
                      <a:pathLst>
                        <a:path w="2921000" h="1003300">
                          <a:moveTo>
                            <a:pt x="0" y="0"/>
                          </a:moveTo>
                          <a:lnTo>
                            <a:pt x="1168400" y="50800"/>
                          </a:lnTo>
                          <a:cubicBezTo>
                            <a:pt x="1545167" y="131233"/>
                            <a:pt x="1968500" y="323850"/>
                            <a:pt x="2260600" y="482600"/>
                          </a:cubicBezTo>
                          <a:cubicBezTo>
                            <a:pt x="2552700" y="641350"/>
                            <a:pt x="2736850" y="822325"/>
                            <a:pt x="2921000" y="1003300"/>
                          </a:cubicBezTo>
                        </a:path>
                      </a:pathLst>
                    </a:custGeom>
                    <a:ln w="3810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black"/>
                        </a:solidFill>
                      </a:endParaRPr>
                    </a:p>
                  </p:txBody>
                </p:sp>
              </p:grpSp>
            </p:grpSp>
            <p:sp>
              <p:nvSpPr>
                <p:cNvPr id="100" name="Rectangle 36"/>
                <p:cNvSpPr/>
                <p:nvPr/>
              </p:nvSpPr>
              <p:spPr bwMode="auto">
                <a:xfrm rot="16200000">
                  <a:off x="2338406" y="1285514"/>
                  <a:ext cx="324829" cy="45724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1" name="Donut 37"/>
                <p:cNvSpPr/>
                <p:nvPr/>
              </p:nvSpPr>
              <p:spPr bwMode="auto">
                <a:xfrm>
                  <a:off x="1178157" y="1611241"/>
                  <a:ext cx="2720048" cy="2625679"/>
                </a:xfrm>
                <a:prstGeom prst="donut">
                  <a:avLst>
                    <a:gd name="adj" fmla="val 7535"/>
                  </a:avLst>
                </a:prstGeom>
                <a:gradFill flip="none" rotWithShape="1">
                  <a:gsLst>
                    <a:gs pos="0">
                      <a:schemeClr val="bg2">
                        <a:lumMod val="10000"/>
                      </a:schemeClr>
                    </a:gs>
                    <a:gs pos="50000">
                      <a:schemeClr val="bg2">
                        <a:lumMod val="25000"/>
                      </a:schemeClr>
                    </a:gs>
                    <a:gs pos="100000">
                      <a:schemeClr val="bg2">
                        <a:lumMod val="75000"/>
                      </a:schemeClr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2" name="Oval 38"/>
                <p:cNvSpPr/>
                <p:nvPr/>
              </p:nvSpPr>
              <p:spPr bwMode="auto">
                <a:xfrm>
                  <a:off x="1405293" y="1823453"/>
                  <a:ext cx="2294506" cy="2195191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tx2">
                        <a:lumMod val="75000"/>
                      </a:schemeClr>
                    </a:gs>
                    <a:gs pos="50000">
                      <a:schemeClr val="tx2">
                        <a:lumMod val="50000"/>
                      </a:schemeClr>
                    </a:gs>
                    <a:gs pos="100000">
                      <a:schemeClr val="tx2">
                        <a:lumMod val="60000"/>
                        <a:lumOff val="40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de-DE" sz="700" dirty="0">
                    <a:solidFill>
                      <a:prstClr val="white"/>
                    </a:solidFill>
                  </a:endParaRPr>
                </a:p>
                <a:p>
                  <a:pPr>
                    <a:defRPr/>
                  </a:pPr>
                  <a:endParaRPr lang="de-DE" sz="700" dirty="0">
                    <a:solidFill>
                      <a:prstClr val="white"/>
                    </a:solidFill>
                  </a:endParaRPr>
                </a:p>
                <a:p>
                  <a:pPr>
                    <a:defRPr/>
                  </a:pPr>
                  <a:endParaRPr lang="de-DE" sz="700" dirty="0">
                    <a:solidFill>
                      <a:prstClr val="white"/>
                    </a:solidFill>
                  </a:endParaRPr>
                </a:p>
                <a:p>
                  <a:pPr>
                    <a:defRPr/>
                  </a:pPr>
                  <a:endParaRPr lang="de-DE" sz="700" dirty="0">
                    <a:solidFill>
                      <a:prstClr val="white"/>
                    </a:solidFill>
                  </a:endParaRPr>
                </a:p>
                <a:p>
                  <a:pPr algn="ctr">
                    <a:defRPr/>
                  </a:pPr>
                  <a:r>
                    <a:rPr lang="de-DE" sz="700" dirty="0" err="1">
                      <a:solidFill>
                        <a:prstClr val="white"/>
                      </a:solidFill>
                      <a:cs typeface="Arial" pitchFamily="34" charset="0"/>
                    </a:rPr>
                    <a:t>Cuve</a:t>
                  </a:r>
                  <a:r>
                    <a:rPr lang="de-DE" sz="700" dirty="0">
                      <a:solidFill>
                        <a:prstClr val="white"/>
                      </a:solidFill>
                      <a:cs typeface="Arial" pitchFamily="34" charset="0"/>
                    </a:rPr>
                    <a:t> de </a:t>
                  </a:r>
                  <a:r>
                    <a:rPr lang="de-DE" sz="700" dirty="0" err="1">
                      <a:solidFill>
                        <a:prstClr val="white"/>
                      </a:solidFill>
                      <a:cs typeface="Arial" pitchFamily="34" charset="0"/>
                    </a:rPr>
                    <a:t>stockage</a:t>
                  </a:r>
                  <a:r>
                    <a:rPr lang="de-DE" sz="700" dirty="0">
                      <a:solidFill>
                        <a:prstClr val="white"/>
                      </a:solidFill>
                      <a:cs typeface="Arial" pitchFamily="34" charset="0"/>
                    </a:rPr>
                    <a:t> </a:t>
                  </a:r>
                </a:p>
                <a:p>
                  <a:pPr algn="ctr">
                    <a:defRPr/>
                  </a:pPr>
                  <a:r>
                    <a:rPr lang="de-DE" sz="700" dirty="0">
                      <a:solidFill>
                        <a:prstClr val="white"/>
                      </a:solidFill>
                      <a:cs typeface="Arial" pitchFamily="34" charset="0"/>
                    </a:rPr>
                    <a:t>à toit flottant</a:t>
                  </a:r>
                  <a:endParaRPr lang="en-US" sz="700" dirty="0">
                    <a:solidFill>
                      <a:prstClr val="white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103" name="Rectangle 39"/>
                <p:cNvSpPr/>
                <p:nvPr/>
              </p:nvSpPr>
              <p:spPr bwMode="auto">
                <a:xfrm rot="16200000">
                  <a:off x="2302199" y="2544491"/>
                  <a:ext cx="397245" cy="45724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35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4" name="Rectangle 40"/>
                <p:cNvSpPr/>
                <p:nvPr/>
              </p:nvSpPr>
              <p:spPr bwMode="auto">
                <a:xfrm>
                  <a:off x="2272197" y="1341378"/>
                  <a:ext cx="35172" cy="322762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5" name="Rectangle 41"/>
                <p:cNvSpPr/>
                <p:nvPr/>
              </p:nvSpPr>
              <p:spPr bwMode="auto">
                <a:xfrm rot="5400000">
                  <a:off x="2483234" y="1119995"/>
                  <a:ext cx="35172" cy="457245"/>
                </a:xfrm>
                <a:prstGeom prst="rect">
                  <a:avLst/>
                </a:prstGeom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50000">
                      <a:schemeClr val="bg1">
                        <a:lumMod val="5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6" name="Donut 42"/>
                <p:cNvSpPr/>
                <p:nvPr/>
              </p:nvSpPr>
              <p:spPr bwMode="auto">
                <a:xfrm>
                  <a:off x="1247420" y="1712517"/>
                  <a:ext cx="2578745" cy="2481807"/>
                </a:xfrm>
                <a:prstGeom prst="donut">
                  <a:avLst>
                    <a:gd name="adj" fmla="val 4567"/>
                  </a:avLst>
                </a:prstGeom>
                <a:gradFill flip="none" rotWithShape="1">
                  <a:gsLst>
                    <a:gs pos="0">
                      <a:srgbClr val="FFC000"/>
                    </a:gs>
                    <a:gs pos="50000">
                      <a:srgbClr val="AC8300"/>
                    </a:gs>
                    <a:gs pos="100000">
                      <a:schemeClr val="tx1"/>
                    </a:gs>
                  </a:gsLst>
                  <a:path path="circl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07" name="Oval 43"/>
                <p:cNvSpPr/>
                <p:nvPr/>
              </p:nvSpPr>
              <p:spPr bwMode="auto">
                <a:xfrm>
                  <a:off x="2483234" y="3871745"/>
                  <a:ext cx="107586" cy="10758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8" name="Oval 44"/>
                <p:cNvSpPr/>
                <p:nvPr/>
              </p:nvSpPr>
              <p:spPr bwMode="auto">
                <a:xfrm>
                  <a:off x="3437036" y="2862081"/>
                  <a:ext cx="105519" cy="1096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09" name="Oval 54"/>
                <p:cNvSpPr/>
                <p:nvPr/>
              </p:nvSpPr>
              <p:spPr bwMode="auto">
                <a:xfrm>
                  <a:off x="1459086" y="2862081"/>
                  <a:ext cx="105519" cy="109655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0" name="Oval 55"/>
                <p:cNvSpPr/>
                <p:nvPr/>
              </p:nvSpPr>
              <p:spPr bwMode="auto">
                <a:xfrm>
                  <a:off x="1777709" y="2251730"/>
                  <a:ext cx="105519" cy="1096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1" name="Oval 56"/>
                <p:cNvSpPr/>
                <p:nvPr/>
              </p:nvSpPr>
              <p:spPr bwMode="auto">
                <a:xfrm>
                  <a:off x="3155654" y="2251730"/>
                  <a:ext cx="105519" cy="109657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2" name="Oval 57"/>
                <p:cNvSpPr/>
                <p:nvPr/>
              </p:nvSpPr>
              <p:spPr bwMode="auto">
                <a:xfrm>
                  <a:off x="1777709" y="3546915"/>
                  <a:ext cx="105519" cy="10758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3" name="Oval 58"/>
                <p:cNvSpPr/>
                <p:nvPr/>
              </p:nvSpPr>
              <p:spPr bwMode="auto">
                <a:xfrm>
                  <a:off x="3190828" y="3546915"/>
                  <a:ext cx="105517" cy="107586"/>
                </a:xfrm>
                <a:prstGeom prst="ellipse">
                  <a:avLst/>
                </a:prstGeom>
                <a:gradFill flip="none" rotWithShape="1">
                  <a:gsLst>
                    <a:gs pos="0">
                      <a:schemeClr val="bg2">
                        <a:lumMod val="75000"/>
                        <a:shade val="30000"/>
                        <a:satMod val="115000"/>
                      </a:schemeClr>
                    </a:gs>
                    <a:gs pos="50000">
                      <a:schemeClr val="bg2">
                        <a:lumMod val="75000"/>
                        <a:shade val="67500"/>
                        <a:satMod val="115000"/>
                      </a:schemeClr>
                    </a:gs>
                    <a:gs pos="100000">
                      <a:schemeClr val="bg2">
                        <a:lumMod val="75000"/>
                        <a:shade val="100000"/>
                        <a:satMod val="115000"/>
                      </a:schemeClr>
                    </a:gs>
                  </a:gsLst>
                  <a:lin ang="10800000" scaled="1"/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4" name="Donut 59"/>
                <p:cNvSpPr/>
                <p:nvPr/>
              </p:nvSpPr>
              <p:spPr bwMode="auto">
                <a:xfrm>
                  <a:off x="1318395" y="1784139"/>
                  <a:ext cx="2437266" cy="2340022"/>
                </a:xfrm>
                <a:prstGeom prst="donut">
                  <a:avLst>
                    <a:gd name="adj" fmla="val 1022"/>
                  </a:avLst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15" name="Straight Connector 60"/>
                <p:cNvCxnSpPr/>
                <p:nvPr/>
              </p:nvCxnSpPr>
              <p:spPr bwMode="auto">
                <a:xfrm rot="16200000" flipH="1">
                  <a:off x="2112885" y="1984832"/>
                  <a:ext cx="326900" cy="62070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16" name="Group 92"/>
                <p:cNvGrpSpPr>
                  <a:grpSpLocks/>
                </p:cNvGrpSpPr>
                <p:nvPr/>
              </p:nvGrpSpPr>
              <p:grpSpPr bwMode="auto">
                <a:xfrm>
                  <a:off x="2307198" y="1568328"/>
                  <a:ext cx="388043" cy="1222920"/>
                  <a:chOff x="3886243" y="761330"/>
                  <a:chExt cx="837048" cy="2590800"/>
                </a:xfrm>
              </p:grpSpPr>
              <p:grpSp>
                <p:nvGrpSpPr>
                  <p:cNvPr id="132" name="Group 25"/>
                  <p:cNvGrpSpPr>
                    <a:grpSpLocks/>
                  </p:cNvGrpSpPr>
                  <p:nvPr/>
                </p:nvGrpSpPr>
                <p:grpSpPr bwMode="auto">
                  <a:xfrm>
                    <a:off x="3961994" y="837082"/>
                    <a:ext cx="685549" cy="2439293"/>
                    <a:chOff x="3961994" y="837082"/>
                    <a:chExt cx="685549" cy="2439293"/>
                  </a:xfrm>
                </p:grpSpPr>
                <p:sp>
                  <p:nvSpPr>
                    <p:cNvPr id="135" name="Rectangle 8"/>
                    <p:cNvSpPr/>
                    <p:nvPr/>
                  </p:nvSpPr>
                  <p:spPr>
                    <a:xfrm>
                      <a:off x="3962483" y="837195"/>
                      <a:ext cx="682839" cy="2472136"/>
                    </a:xfrm>
                    <a:prstGeom prst="rect">
                      <a:avLst/>
                    </a:prstGeom>
                    <a:solidFill>
                      <a:schemeClr val="bg1">
                        <a:lumMod val="6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6" name="Rectangle 82"/>
                    <p:cNvSpPr/>
                    <p:nvPr/>
                  </p:nvSpPr>
                  <p:spPr>
                    <a:xfrm rot="16200000">
                      <a:off x="4211855" y="2875864"/>
                      <a:ext cx="184095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7" name="Rectangle 83"/>
                    <p:cNvSpPr/>
                    <p:nvPr/>
                  </p:nvSpPr>
                  <p:spPr>
                    <a:xfrm rot="16200000">
                      <a:off x="4229388" y="2709302"/>
                      <a:ext cx="149029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8" name="Rectangle 84"/>
                    <p:cNvSpPr/>
                    <p:nvPr/>
                  </p:nvSpPr>
                  <p:spPr>
                    <a:xfrm rot="16200000">
                      <a:off x="4227198" y="2553695"/>
                      <a:ext cx="153411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39" name="Rectangle 85"/>
                    <p:cNvSpPr/>
                    <p:nvPr/>
                  </p:nvSpPr>
                  <p:spPr>
                    <a:xfrm rot="16200000">
                      <a:off x="4229388" y="2402476"/>
                      <a:ext cx="149029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0" name="Rectangle 86"/>
                    <p:cNvSpPr/>
                    <p:nvPr/>
                  </p:nvSpPr>
                  <p:spPr>
                    <a:xfrm rot="16200000">
                      <a:off x="4227196" y="2251255"/>
                      <a:ext cx="153414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1" name="Rectangle 87"/>
                    <p:cNvSpPr/>
                    <p:nvPr/>
                  </p:nvSpPr>
                  <p:spPr>
                    <a:xfrm rot="16200000">
                      <a:off x="4229388" y="2100033"/>
                      <a:ext cx="149029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2" name="Rectangle 88"/>
                    <p:cNvSpPr/>
                    <p:nvPr/>
                  </p:nvSpPr>
                  <p:spPr>
                    <a:xfrm rot="16200000">
                      <a:off x="4227196" y="1944429"/>
                      <a:ext cx="153414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3" name="Rectangle 89"/>
                    <p:cNvSpPr/>
                    <p:nvPr/>
                  </p:nvSpPr>
                  <p:spPr>
                    <a:xfrm rot="16200000">
                      <a:off x="4227198" y="1791015"/>
                      <a:ext cx="153411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4" name="Rectangle 90"/>
                    <p:cNvSpPr/>
                    <p:nvPr/>
                  </p:nvSpPr>
                  <p:spPr>
                    <a:xfrm rot="16200000">
                      <a:off x="4227198" y="1641986"/>
                      <a:ext cx="153411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5" name="Rectangle 91"/>
                    <p:cNvSpPr/>
                    <p:nvPr/>
                  </p:nvSpPr>
                  <p:spPr>
                    <a:xfrm rot="16200000">
                      <a:off x="4227196" y="1488574"/>
                      <a:ext cx="153414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6" name="Rectangle 92"/>
                    <p:cNvSpPr/>
                    <p:nvPr/>
                  </p:nvSpPr>
                  <p:spPr>
                    <a:xfrm rot="16200000">
                      <a:off x="4227198" y="1335160"/>
                      <a:ext cx="153411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7" name="Rectangle 93"/>
                    <p:cNvSpPr/>
                    <p:nvPr/>
                  </p:nvSpPr>
                  <p:spPr>
                    <a:xfrm rot="16200000">
                      <a:off x="4227196" y="1181749"/>
                      <a:ext cx="153414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8" name="Rectangle 94"/>
                    <p:cNvSpPr/>
                    <p:nvPr/>
                  </p:nvSpPr>
                  <p:spPr>
                    <a:xfrm rot="16200000">
                      <a:off x="4229388" y="1030527"/>
                      <a:ext cx="149029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49" name="Rectangle 95"/>
                    <p:cNvSpPr/>
                    <p:nvPr/>
                  </p:nvSpPr>
                  <p:spPr>
                    <a:xfrm rot="16200000">
                      <a:off x="4227198" y="879305"/>
                      <a:ext cx="153411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0" name="Rectangle 96"/>
                    <p:cNvSpPr/>
                    <p:nvPr/>
                  </p:nvSpPr>
                  <p:spPr>
                    <a:xfrm rot="16200000">
                      <a:off x="4227196" y="725894"/>
                      <a:ext cx="153414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  <p:sp>
                  <p:nvSpPr>
                    <p:cNvPr id="151" name="Rectangle 97"/>
                    <p:cNvSpPr/>
                    <p:nvPr/>
                  </p:nvSpPr>
                  <p:spPr>
                    <a:xfrm rot="16200000">
                      <a:off x="4227198" y="572480"/>
                      <a:ext cx="153411" cy="682839"/>
                    </a:xfrm>
                    <a:prstGeom prst="rect">
                      <a:avLst/>
                    </a:prstGeom>
                    <a:gradFill flip="none" rotWithShape="1">
                      <a:gsLst>
                        <a:gs pos="0">
                          <a:schemeClr val="tx1">
                            <a:lumMod val="65000"/>
                            <a:lumOff val="35000"/>
                          </a:schemeClr>
                        </a:gs>
                        <a:gs pos="50000">
                          <a:schemeClr val="bg1">
                            <a:lumMod val="50000"/>
                          </a:schemeClr>
                        </a:gs>
                        <a:gs pos="100000">
                          <a:schemeClr val="bg1">
                            <a:lumMod val="65000"/>
                          </a:schemeClr>
                        </a:gs>
                      </a:gsLst>
                      <a:lin ang="10800000" scaled="1"/>
                      <a:tileRect/>
                    </a:gra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anchor="ctr"/>
                    <a:lstStyle/>
                    <a:p>
                      <a:pPr>
                        <a:defRPr/>
                      </a:pPr>
                      <a:endParaRPr lang="en-US" dirty="0">
                        <a:solidFill>
                          <a:prstClr val="white"/>
                        </a:solidFill>
                      </a:endParaRPr>
                    </a:p>
                  </p:txBody>
                </p:sp>
              </p:grpSp>
              <p:sp>
                <p:nvSpPr>
                  <p:cNvPr id="133" name="Rectangle 79"/>
                  <p:cNvSpPr/>
                  <p:nvPr/>
                </p:nvSpPr>
                <p:spPr>
                  <a:xfrm>
                    <a:off x="3886611" y="762680"/>
                    <a:ext cx="75872" cy="25904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134" name="Rectangle 80"/>
                  <p:cNvSpPr/>
                  <p:nvPr/>
                </p:nvSpPr>
                <p:spPr>
                  <a:xfrm>
                    <a:off x="4645321" y="762680"/>
                    <a:ext cx="75872" cy="2590485"/>
                  </a:xfrm>
                  <a:prstGeom prst="rect">
                    <a:avLst/>
                  </a:prstGeom>
                  <a:gradFill flip="none" rotWithShape="1">
                    <a:gsLst>
                      <a:gs pos="0">
                        <a:schemeClr val="tx1">
                          <a:lumMod val="65000"/>
                          <a:lumOff val="35000"/>
                        </a:schemeClr>
                      </a:gs>
                      <a:gs pos="50000">
                        <a:schemeClr val="bg1">
                          <a:lumMod val="50000"/>
                        </a:schemeClr>
                      </a:gs>
                      <a:gs pos="100000">
                        <a:schemeClr val="bg1">
                          <a:lumMod val="65000"/>
                        </a:schemeClr>
                      </a:gs>
                    </a:gsLst>
                    <a:lin ang="10800000" scaled="1"/>
                    <a:tileRect/>
                  </a:gra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>
                      <a:defRPr/>
                    </a:pPr>
                    <a:endParaRPr lang="en-US" dirty="0">
                      <a:solidFill>
                        <a:prstClr val="white"/>
                      </a:solidFill>
                    </a:endParaRPr>
                  </a:p>
                </p:txBody>
              </p:sp>
            </p:grpSp>
            <p:cxnSp>
              <p:nvCxnSpPr>
                <p:cNvPr id="117" name="Straight Connector 62"/>
                <p:cNvCxnSpPr>
                  <a:endCxn id="133" idx="1"/>
                </p:cNvCxnSpPr>
                <p:nvPr/>
              </p:nvCxnSpPr>
              <p:spPr bwMode="auto">
                <a:xfrm rot="16200000" flipH="1">
                  <a:off x="1904952" y="1776901"/>
                  <a:ext cx="798627" cy="6206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8" name="Rectangle 63"/>
                <p:cNvSpPr/>
                <p:nvPr/>
              </p:nvSpPr>
              <p:spPr bwMode="auto">
                <a:xfrm>
                  <a:off x="2237026" y="1806900"/>
                  <a:ext cx="60002" cy="49655"/>
                </a:xfrm>
                <a:prstGeom prst="rect">
                  <a:avLst/>
                </a:prstGeom>
                <a:solidFill>
                  <a:srgbClr val="7A5D0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19" name="TextBox 64"/>
                <p:cNvSpPr txBox="1">
                  <a:spLocks noChangeAspect="1" noChangeArrowheads="1"/>
                </p:cNvSpPr>
                <p:nvPr/>
              </p:nvSpPr>
              <p:spPr bwMode="auto">
                <a:xfrm>
                  <a:off x="-234137" y="3911433"/>
                  <a:ext cx="1415824" cy="397194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sz="700" dirty="0">
                      <a:solidFill>
                        <a:prstClr val="white">
                          <a:lumMod val="10000"/>
                        </a:prstClr>
                      </a:solidFill>
                    </a:rPr>
                    <a:t>Fibre DTS</a:t>
                  </a:r>
                </a:p>
              </p:txBody>
            </p:sp>
            <p:cxnSp>
              <p:nvCxnSpPr>
                <p:cNvPr id="120" name="Straight Arrow Connector 65"/>
                <p:cNvCxnSpPr>
                  <a:stCxn id="119" idx="0"/>
                </p:cNvCxnSpPr>
                <p:nvPr/>
              </p:nvCxnSpPr>
              <p:spPr bwMode="auto">
                <a:xfrm flipV="1">
                  <a:off x="473776" y="3546915"/>
                  <a:ext cx="1038069" cy="364518"/>
                </a:xfrm>
                <a:prstGeom prst="straightConnector1">
                  <a:avLst/>
                </a:prstGeom>
                <a:ln w="9525">
                  <a:solidFill>
                    <a:schemeClr val="tx1">
                      <a:lumMod val="85000"/>
                      <a:lumOff val="15000"/>
                    </a:schemeClr>
                  </a:solidFill>
                  <a:tailEnd type="arrow"/>
                </a:ln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66"/>
                <p:cNvCxnSpPr/>
                <p:nvPr/>
              </p:nvCxnSpPr>
              <p:spPr bwMode="auto">
                <a:xfrm>
                  <a:off x="2334268" y="1351724"/>
                  <a:ext cx="366210" cy="2069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2" name="Freeform 67"/>
                <p:cNvSpPr/>
                <p:nvPr/>
              </p:nvSpPr>
              <p:spPr bwMode="auto">
                <a:xfrm>
                  <a:off x="2694271" y="1351724"/>
                  <a:ext cx="941387" cy="482073"/>
                </a:xfrm>
                <a:custGeom>
                  <a:avLst/>
                  <a:gdLst>
                    <a:gd name="connsiteX0" fmla="*/ 0 w 2028825"/>
                    <a:gd name="connsiteY0" fmla="*/ 0 h 1019175"/>
                    <a:gd name="connsiteX1" fmla="*/ 666750 w 2028825"/>
                    <a:gd name="connsiteY1" fmla="*/ 142875 h 1019175"/>
                    <a:gd name="connsiteX2" fmla="*/ 1600200 w 2028825"/>
                    <a:gd name="connsiteY2" fmla="*/ 638175 h 1019175"/>
                    <a:gd name="connsiteX3" fmla="*/ 2028825 w 2028825"/>
                    <a:gd name="connsiteY3" fmla="*/ 1019175 h 101917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2028825" h="1019175">
                      <a:moveTo>
                        <a:pt x="0" y="0"/>
                      </a:moveTo>
                      <a:cubicBezTo>
                        <a:pt x="200025" y="18256"/>
                        <a:pt x="400050" y="36513"/>
                        <a:pt x="666750" y="142875"/>
                      </a:cubicBezTo>
                      <a:cubicBezTo>
                        <a:pt x="933450" y="249237"/>
                        <a:pt x="1373188" y="492125"/>
                        <a:pt x="1600200" y="638175"/>
                      </a:cubicBezTo>
                      <a:cubicBezTo>
                        <a:pt x="1827213" y="784225"/>
                        <a:pt x="2028825" y="1019175"/>
                        <a:pt x="2028825" y="1019175"/>
                      </a:cubicBezTo>
                    </a:path>
                  </a:pathLst>
                </a:cu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3" name="Oval Callout 68"/>
                <p:cNvSpPr/>
                <p:nvPr/>
              </p:nvSpPr>
              <p:spPr bwMode="auto">
                <a:xfrm>
                  <a:off x="590112" y="1331034"/>
                  <a:ext cx="893802" cy="897939"/>
                </a:xfrm>
                <a:prstGeom prst="wedgeEllipseCallout">
                  <a:avLst>
                    <a:gd name="adj1" fmla="val 64090"/>
                    <a:gd name="adj2" fmla="val 43423"/>
                  </a:avLst>
                </a:prstGeom>
                <a:noFill/>
                <a:ln w="9525">
                  <a:solidFill>
                    <a:srgbClr val="0070C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24" name="TextBox 74"/>
                <p:cNvSpPr txBox="1">
                  <a:spLocks noChangeArrowheads="1"/>
                </p:cNvSpPr>
                <p:nvPr/>
              </p:nvSpPr>
              <p:spPr bwMode="auto">
                <a:xfrm>
                  <a:off x="-1478129" y="2552752"/>
                  <a:ext cx="2639281" cy="73328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>
                  <a:spAutoFit/>
                </a:bodyPr>
                <a:lstStyle>
                  <a:lvl1pPr>
                    <a:defRPr sz="1200" b="1">
                      <a:solidFill>
                        <a:schemeClr val="accent2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200" b="1">
                      <a:solidFill>
                        <a:schemeClr val="accent2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200" b="1">
                      <a:solidFill>
                        <a:schemeClr val="accent2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200" b="1">
                      <a:solidFill>
                        <a:schemeClr val="accent2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200" b="1">
                      <a:solidFill>
                        <a:schemeClr val="accent2"/>
                      </a:solidFill>
                      <a:latin typeface="Arial" panose="020B0604020202020204" pitchFamily="34" charset="0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accent2"/>
                      </a:solidFill>
                      <a:latin typeface="Arial" panose="020B0604020202020204" pitchFamily="34" charset="0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accent2"/>
                      </a:solidFill>
                      <a:latin typeface="Arial" panose="020B0604020202020204" pitchFamily="34" charset="0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accent2"/>
                      </a:solidFill>
                      <a:latin typeface="Arial" panose="020B0604020202020204" pitchFamily="34" charset="0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200" b="1">
                      <a:solidFill>
                        <a:schemeClr val="accent2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/>
                  <a:r>
                    <a:rPr lang="de-DE" altLang="fr-FR" sz="700" b="0" dirty="0">
                      <a:solidFill>
                        <a:prstClr val="black"/>
                      </a:solidFill>
                    </a:rPr>
                    <a:t>Colliers de </a:t>
                  </a:r>
                  <a:r>
                    <a:rPr lang="de-DE" altLang="fr-FR" sz="700" b="0" dirty="0" err="1">
                      <a:solidFill>
                        <a:prstClr val="black"/>
                      </a:solidFill>
                    </a:rPr>
                    <a:t>fixation</a:t>
                  </a:r>
                  <a:endParaRPr lang="de-DE" altLang="fr-FR" sz="700" b="0" dirty="0">
                    <a:solidFill>
                      <a:prstClr val="black"/>
                    </a:solidFill>
                  </a:endParaRPr>
                </a:p>
                <a:p>
                  <a:pPr algn="ctr"/>
                  <a:endParaRPr lang="de-DE" altLang="fr-FR" sz="400" b="0" dirty="0">
                    <a:solidFill>
                      <a:prstClr val="black"/>
                    </a:solidFill>
                  </a:endParaRPr>
                </a:p>
                <a:p>
                  <a:pPr algn="ctr"/>
                  <a:r>
                    <a:rPr lang="de-DE" altLang="fr-FR" sz="700" b="0" dirty="0">
                      <a:solidFill>
                        <a:prstClr val="black"/>
                      </a:solidFill>
                    </a:rPr>
                    <a:t>1 à 1,5m entre </a:t>
                  </a:r>
                  <a:r>
                    <a:rPr lang="de-DE" altLang="fr-FR" sz="700" b="0" dirty="0" err="1">
                      <a:solidFill>
                        <a:prstClr val="black"/>
                      </a:solidFill>
                    </a:rPr>
                    <a:t>chaque</a:t>
                  </a:r>
                  <a:endParaRPr lang="en-US" altLang="fr-FR" sz="700" b="0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5" name="Arc 75"/>
                <p:cNvSpPr/>
                <p:nvPr/>
              </p:nvSpPr>
              <p:spPr bwMode="auto">
                <a:xfrm>
                  <a:off x="2174955" y="1837934"/>
                  <a:ext cx="70346" cy="39311"/>
                </a:xfrm>
                <a:prstGeom prst="arc">
                  <a:avLst>
                    <a:gd name="adj1" fmla="val 14365246"/>
                    <a:gd name="adj2" fmla="val 0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6" name="Arc 76"/>
                <p:cNvSpPr/>
                <p:nvPr/>
              </p:nvSpPr>
              <p:spPr bwMode="auto">
                <a:xfrm rot="20635771">
                  <a:off x="2145990" y="1821382"/>
                  <a:ext cx="109657" cy="68277"/>
                </a:xfrm>
                <a:prstGeom prst="arc">
                  <a:avLst>
                    <a:gd name="adj1" fmla="val 16913437"/>
                    <a:gd name="adj2" fmla="val 20163567"/>
                  </a:avLst>
                </a:prstGeom>
                <a:ln w="38100">
                  <a:solidFill>
                    <a:srgbClr val="7A5D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127" name="Arc 77"/>
                <p:cNvSpPr/>
                <p:nvPr/>
              </p:nvSpPr>
              <p:spPr bwMode="auto">
                <a:xfrm>
                  <a:off x="2301164" y="1351724"/>
                  <a:ext cx="70346" cy="59999"/>
                </a:xfrm>
                <a:prstGeom prst="arc">
                  <a:avLst>
                    <a:gd name="adj1" fmla="val 10621864"/>
                    <a:gd name="adj2" fmla="val 16498222"/>
                  </a:avLst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>
                    <a:defRPr/>
                  </a:pPr>
                  <a:endParaRPr lang="en-US" dirty="0">
                    <a:solidFill>
                      <a:prstClr val="black"/>
                    </a:solidFill>
                  </a:endParaRPr>
                </a:p>
              </p:txBody>
            </p:sp>
            <p:cxnSp>
              <p:nvCxnSpPr>
                <p:cNvPr id="128" name="Connecteur droit avec flèche 127"/>
                <p:cNvCxnSpPr/>
                <p:nvPr/>
              </p:nvCxnSpPr>
              <p:spPr>
                <a:xfrm flipV="1">
                  <a:off x="833947" y="1689978"/>
                  <a:ext cx="165666" cy="203657"/>
                </a:xfrm>
                <a:prstGeom prst="straightConnector1">
                  <a:avLst/>
                </a:prstGeom>
                <a:ln>
                  <a:solidFill>
                    <a:schemeClr val="accent1">
                      <a:lumMod val="40000"/>
                      <a:lumOff val="60000"/>
                    </a:schemeClr>
                  </a:solidFill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9" name="Ellipse 128"/>
                <p:cNvSpPr/>
                <p:nvPr/>
              </p:nvSpPr>
              <p:spPr>
                <a:xfrm>
                  <a:off x="823097" y="1901732"/>
                  <a:ext cx="211789" cy="207238"/>
                </a:xfrm>
                <a:prstGeom prst="ellipse">
                  <a:avLst/>
                </a:prstGeom>
                <a:noFill/>
                <a:ln w="158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130" name="Ellipse 129"/>
                <p:cNvSpPr/>
                <p:nvPr/>
              </p:nvSpPr>
              <p:spPr>
                <a:xfrm>
                  <a:off x="1020049" y="1671244"/>
                  <a:ext cx="211789" cy="207238"/>
                </a:xfrm>
                <a:prstGeom prst="ellipse">
                  <a:avLst/>
                </a:prstGeom>
                <a:noFill/>
                <a:ln w="15875">
                  <a:solidFill>
                    <a:schemeClr val="accent1">
                      <a:lumMod val="40000"/>
                      <a:lumOff val="6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prstClr val="white"/>
                    </a:solidFill>
                  </a:endParaRPr>
                </a:p>
              </p:txBody>
            </p:sp>
            <p:cxnSp>
              <p:nvCxnSpPr>
                <p:cNvPr id="131" name="Connecteur en angle 130"/>
                <p:cNvCxnSpPr>
                  <a:stCxn id="124" idx="0"/>
                  <a:endCxn id="129" idx="2"/>
                </p:cNvCxnSpPr>
                <p:nvPr/>
              </p:nvCxnSpPr>
              <p:spPr>
                <a:xfrm rot="5400000" flipH="1" flipV="1">
                  <a:off x="58603" y="1788261"/>
                  <a:ext cx="547401" cy="981586"/>
                </a:xfrm>
                <a:prstGeom prst="bentConnector2">
                  <a:avLst/>
                </a:prstGeom>
                <a:ln>
                  <a:solidFill>
                    <a:schemeClr val="tx1">
                      <a:lumMod val="85000"/>
                      <a:lumOff val="15000"/>
                    </a:schemeClr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9" name="Titre 8">
            <a:extLst>
              <a:ext uri="{FF2B5EF4-FFF2-40B4-BE49-F238E27FC236}">
                <a16:creationId xmlns:a16="http://schemas.microsoft.com/office/drawing/2014/main" id="{4DD078DB-CE2C-635A-48BA-2CA6807F9F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C37FBB9-3CD1-8362-F8D4-DA79254930C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Applications : toits flottants des cuves hydrocarbure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1247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e 12">
            <a:extLst>
              <a:ext uri="{FF2B5EF4-FFF2-40B4-BE49-F238E27FC236}">
                <a16:creationId xmlns:a16="http://schemas.microsoft.com/office/drawing/2014/main" id="{D02BB1EE-98ED-6A42-124B-B6760E6B665B}"/>
              </a:ext>
            </a:extLst>
          </p:cNvPr>
          <p:cNvGrpSpPr/>
          <p:nvPr/>
        </p:nvGrpSpPr>
        <p:grpSpPr>
          <a:xfrm>
            <a:off x="256529" y="1155152"/>
            <a:ext cx="8626034" cy="3354708"/>
            <a:chOff x="256529" y="1546559"/>
            <a:chExt cx="8626034" cy="3354708"/>
          </a:xfrm>
        </p:grpSpPr>
        <p:pic>
          <p:nvPicPr>
            <p:cNvPr id="7" name="Image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9096" y="1546560"/>
              <a:ext cx="2150323" cy="3041414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" name="Image 3">
              <a:hlinkClick r:id="rId4" action="ppaction://hlinkfile"/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56529" y="1546559"/>
              <a:ext cx="1877072" cy="140735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" name="Image 4">
              <a:hlinkClick r:id="rId6" action="ppaction://hlinkfile"/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63132" y="3185527"/>
              <a:ext cx="1870469" cy="140244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92543" y="1546559"/>
              <a:ext cx="4047611" cy="74796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0" name="ZoneTexte 9"/>
            <p:cNvSpPr txBox="1"/>
            <p:nvPr/>
          </p:nvSpPr>
          <p:spPr>
            <a:xfrm>
              <a:off x="4211960" y="4731990"/>
              <a:ext cx="4670603" cy="1692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Un rapport d’essai n’est valable que pour le site sur lequel il a été produit. Il est indiqué ici à titre indicatif.  </a:t>
              </a:r>
            </a:p>
          </p:txBody>
        </p:sp>
        <p:pic>
          <p:nvPicPr>
            <p:cNvPr id="3" name="Image 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92542" y="1977362"/>
              <a:ext cx="4047611" cy="1901788"/>
            </a:xfrm>
            <a:prstGeom prst="rect">
              <a:avLst/>
            </a:prstGeom>
          </p:spPr>
        </p:pic>
      </p:grpSp>
      <p:sp>
        <p:nvSpPr>
          <p:cNvPr id="11" name="Titre 10">
            <a:extLst>
              <a:ext uri="{FF2B5EF4-FFF2-40B4-BE49-F238E27FC236}">
                <a16:creationId xmlns:a16="http://schemas.microsoft.com/office/drawing/2014/main" id="{C02DE6A5-F796-D688-445C-06EDE61CE3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3C9C90-55EF-A5E6-F216-4CAE72BDAAA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Applications : gare routière souterraine 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709861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e 11">
            <a:extLst>
              <a:ext uri="{FF2B5EF4-FFF2-40B4-BE49-F238E27FC236}">
                <a16:creationId xmlns:a16="http://schemas.microsoft.com/office/drawing/2014/main" id="{7853EA7C-779A-74A3-5E50-5ECCD51CA2A4}"/>
              </a:ext>
            </a:extLst>
          </p:cNvPr>
          <p:cNvGrpSpPr/>
          <p:nvPr/>
        </p:nvGrpSpPr>
        <p:grpSpPr>
          <a:xfrm>
            <a:off x="204831" y="1155152"/>
            <a:ext cx="8556054" cy="3101075"/>
            <a:chOff x="204831" y="1491628"/>
            <a:chExt cx="8556054" cy="3101075"/>
          </a:xfrm>
        </p:grpSpPr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4678617" y="1491630"/>
              <a:ext cx="4082268" cy="2092880"/>
            </a:xfrm>
            <a:prstGeom prst="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678617" y="1491629"/>
              <a:ext cx="4082268" cy="15388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Thyssen Krupp, Duisburg , 		Allemagne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Centrale électrique, Brindisi, 		Italie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Centrale électrique, ZETES, 		Turquie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Centrale électrique, </a:t>
              </a:r>
              <a:r>
                <a:rPr lang="fr-FR" sz="1000" kern="0" dirty="0" err="1">
                  <a:solidFill>
                    <a:prstClr val="black"/>
                  </a:solidFill>
                </a:rPr>
                <a:t>Novaky</a:t>
              </a:r>
              <a:r>
                <a:rPr lang="fr-FR" sz="1000" kern="0" dirty="0">
                  <a:solidFill>
                    <a:prstClr val="black"/>
                  </a:solidFill>
                </a:rPr>
                <a:t>, 		Slovaquie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Centrale électrique, </a:t>
              </a:r>
              <a:r>
                <a:rPr lang="fr-FR" sz="1000" kern="0" dirty="0" err="1">
                  <a:solidFill>
                    <a:prstClr val="black"/>
                  </a:solidFill>
                </a:rPr>
                <a:t>Walsum</a:t>
              </a:r>
              <a:r>
                <a:rPr lang="fr-FR" sz="1000" kern="0" dirty="0">
                  <a:solidFill>
                    <a:prstClr val="black"/>
                  </a:solidFill>
                </a:rPr>
                <a:t>, 	Allemagne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Centrale électrique, </a:t>
              </a:r>
              <a:r>
                <a:rPr lang="fr-FR" sz="1000" kern="0" dirty="0" err="1">
                  <a:solidFill>
                    <a:prstClr val="black"/>
                  </a:solidFill>
                </a:rPr>
                <a:t>Liessem</a:t>
              </a:r>
              <a:r>
                <a:rPr lang="fr-FR" sz="1000" kern="0" dirty="0">
                  <a:solidFill>
                    <a:prstClr val="black"/>
                  </a:solidFill>
                </a:rPr>
                <a:t>, 	Allemagne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Centrale électrique, Mindanao, 	Philippines </a:t>
              </a:r>
            </a:p>
          </p:txBody>
        </p:sp>
        <p:sp>
          <p:nvSpPr>
            <p:cNvPr id="9" name="Rectangle 25"/>
            <p:cNvSpPr>
              <a:spLocks noChangeArrowheads="1"/>
            </p:cNvSpPr>
            <p:nvPr/>
          </p:nvSpPr>
          <p:spPr bwMode="auto">
            <a:xfrm>
              <a:off x="204832" y="1491630"/>
              <a:ext cx="4106719" cy="209288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4832" y="1491628"/>
              <a:ext cx="4106719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Eurotunnel , 			F / GB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Métro de Singapour, 		Singapour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Tunnel autoroutier « </a:t>
              </a:r>
              <a:r>
                <a:rPr lang="fr-FR" sz="1000" kern="0" dirty="0" err="1">
                  <a:solidFill>
                    <a:prstClr val="black"/>
                  </a:solidFill>
                </a:rPr>
                <a:t>Pozanti</a:t>
              </a:r>
              <a:r>
                <a:rPr lang="fr-FR" sz="1000" kern="0" dirty="0">
                  <a:solidFill>
                    <a:prstClr val="black"/>
                  </a:solidFill>
                </a:rPr>
                <a:t> », 	Turquie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Tunnel </a:t>
              </a:r>
              <a:r>
                <a:rPr lang="fr-FR" sz="1000" kern="0" dirty="0" err="1">
                  <a:solidFill>
                    <a:prstClr val="black"/>
                  </a:solidFill>
                </a:rPr>
                <a:t>Hattfield</a:t>
              </a:r>
              <a:r>
                <a:rPr lang="fr-FR" sz="1000" kern="0" dirty="0">
                  <a:solidFill>
                    <a:prstClr val="black"/>
                  </a:solidFill>
                </a:rPr>
                <a:t>, 		Angleterre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Tunnel autoroutier </a:t>
              </a:r>
              <a:r>
                <a:rPr lang="fr-FR" sz="1000" kern="0" dirty="0" err="1">
                  <a:solidFill>
                    <a:prstClr val="black"/>
                  </a:solidFill>
                </a:rPr>
                <a:t>ChogQing</a:t>
              </a:r>
              <a:r>
                <a:rPr lang="fr-FR" sz="1000" kern="0" dirty="0">
                  <a:solidFill>
                    <a:prstClr val="black"/>
                  </a:solidFill>
                </a:rPr>
                <a:t>, 	Chine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Tunnels N28 « Monte </a:t>
              </a:r>
              <a:r>
                <a:rPr lang="fr-FR" sz="1000" kern="0" dirty="0" err="1">
                  <a:solidFill>
                    <a:prstClr val="black"/>
                  </a:solidFill>
                </a:rPr>
                <a:t>Uliveto</a:t>
              </a:r>
              <a:r>
                <a:rPr lang="fr-FR" sz="1000" kern="0" dirty="0">
                  <a:solidFill>
                    <a:prstClr val="black"/>
                  </a:solidFill>
                </a:rPr>
                <a:t> » 	Italie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Tunnel N28 « </a:t>
              </a:r>
              <a:r>
                <a:rPr lang="fr-FR" sz="1000" kern="0" dirty="0" err="1">
                  <a:solidFill>
                    <a:prstClr val="black"/>
                  </a:solidFill>
                </a:rPr>
                <a:t>Torria</a:t>
              </a:r>
              <a:r>
                <a:rPr lang="fr-FR" sz="1000" kern="0" dirty="0">
                  <a:solidFill>
                    <a:prstClr val="black"/>
                  </a:solidFill>
                </a:rPr>
                <a:t> »		Italie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Centrale électrique, Mindanao, 	Philippines </a:t>
              </a:r>
            </a:p>
          </p:txBody>
        </p:sp>
        <p:pic>
          <p:nvPicPr>
            <p:cNvPr id="10" name="Imag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4831" y="3649741"/>
              <a:ext cx="943195" cy="9429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15091" y="3649741"/>
              <a:ext cx="1183182" cy="9429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65338" y="3649740"/>
              <a:ext cx="1246213" cy="942961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678616" y="3649741"/>
              <a:ext cx="1248689" cy="942960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7" name="Picture 2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94370" y="3649741"/>
              <a:ext cx="942962" cy="94296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28"/>
            <a:stretch/>
          </p:blipFill>
          <p:spPr>
            <a:xfrm>
              <a:off x="7604398" y="3649741"/>
              <a:ext cx="1156486" cy="942962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107C5884-BA88-E6BA-784E-C4CAE41ED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914AC0E-2FC5-F1B0-A2FC-159E2677778E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Les références internationales (AP Sensing)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11160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5">
            <a:extLst>
              <a:ext uri="{FF2B5EF4-FFF2-40B4-BE49-F238E27FC236}">
                <a16:creationId xmlns:a16="http://schemas.microsoft.com/office/drawing/2014/main" id="{F4DA0408-31D5-1711-6B8D-4B367E25A3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11961" y="1155152"/>
            <a:ext cx="4548924" cy="2928766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A9ECEC64-E514-9BFE-4AC5-30502D81264B}"/>
              </a:ext>
            </a:extLst>
          </p:cNvPr>
          <p:cNvGrpSpPr/>
          <p:nvPr/>
        </p:nvGrpSpPr>
        <p:grpSpPr>
          <a:xfrm>
            <a:off x="355600" y="1155152"/>
            <a:ext cx="8405284" cy="2666911"/>
            <a:chOff x="355600" y="1542834"/>
            <a:chExt cx="8405284" cy="2666911"/>
          </a:xfrm>
        </p:grpSpPr>
        <p:sp>
          <p:nvSpPr>
            <p:cNvPr id="3" name="Rectangle 2"/>
            <p:cNvSpPr/>
            <p:nvPr/>
          </p:nvSpPr>
          <p:spPr>
            <a:xfrm>
              <a:off x="4211961" y="1542834"/>
              <a:ext cx="4548923" cy="229293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100" kern="0" dirty="0">
                  <a:solidFill>
                    <a:prstClr val="black"/>
                  </a:solidFill>
                </a:rPr>
                <a:t>Le détecteur DTS est constitué: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100" kern="0" dirty="0">
                <a:solidFill>
                  <a:prstClr val="black"/>
                </a:solidFill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100" kern="0" dirty="0">
                <a:solidFill>
                  <a:prstClr val="black"/>
                </a:solidFill>
              </a:endParaRP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100" kern="0" dirty="0">
                  <a:solidFill>
                    <a:prstClr val="black"/>
                  </a:solidFill>
                </a:rPr>
                <a:t>de fibres optiques standard ou acier.</a:t>
              </a: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1100" kern="0" dirty="0">
                <a:solidFill>
                  <a:prstClr val="black"/>
                </a:solidFill>
              </a:endParaRP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1100" kern="0" dirty="0">
                <a:solidFill>
                  <a:prstClr val="black"/>
                </a:solidFill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100" kern="0" dirty="0">
                <a:solidFill>
                  <a:prstClr val="black"/>
                </a:solidFill>
              </a:endParaRP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100" kern="0" dirty="0">
                  <a:solidFill>
                    <a:prstClr val="black"/>
                  </a:solidFill>
                </a:rPr>
                <a:t>d’accessoires pour faciliter l’installation et le test de la fibre.</a:t>
              </a: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100" kern="0" dirty="0">
                <a:solidFill>
                  <a:prstClr val="black"/>
                </a:solidFill>
              </a:endParaRP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1100" kern="0" dirty="0">
                <a:solidFill>
                  <a:prstClr val="black"/>
                </a:solidFill>
              </a:endParaRPr>
            </a:p>
            <a:p>
              <a:pPr lvl="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100" kern="0" dirty="0">
                <a:solidFill>
                  <a:prstClr val="black"/>
                </a:solidFill>
              </a:endParaRPr>
            </a:p>
            <a:p>
              <a:pPr marL="171450" lvl="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100" kern="0" dirty="0">
                  <a:solidFill>
                    <a:prstClr val="black"/>
                  </a:solidFill>
                </a:rPr>
                <a:t>de contrôleurs pour mesurer les variations de température le long de la fibre et détecter une alarme incendie dans une zone.</a:t>
              </a:r>
            </a:p>
          </p:txBody>
        </p:sp>
        <p:pic>
          <p:nvPicPr>
            <p:cNvPr id="7" name="Image 5" descr="specialty_cables.tif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36" y="1881118"/>
              <a:ext cx="1710591" cy="4626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236" y="2684209"/>
              <a:ext cx="684461" cy="4156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75566" y="2681046"/>
              <a:ext cx="645185" cy="4167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" name="Image 3"/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0F1F3"/>
                </a:clrFrom>
                <a:clrTo>
                  <a:srgbClr val="F0F1F3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5600" y="3618827"/>
              <a:ext cx="1657498" cy="590918"/>
            </a:xfrm>
            <a:prstGeom prst="rect">
              <a:avLst/>
            </a:prstGeom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88620" y="2681046"/>
              <a:ext cx="727976" cy="418769"/>
            </a:xfrm>
            <a:prstGeom prst="rect">
              <a:avLst/>
            </a:prstGeom>
          </p:spPr>
        </p:pic>
      </p:grpSp>
      <p:sp>
        <p:nvSpPr>
          <p:cNvPr id="13" name="Titre 12">
            <a:extLst>
              <a:ext uri="{FF2B5EF4-FFF2-40B4-BE49-F238E27FC236}">
                <a16:creationId xmlns:a16="http://schemas.microsoft.com/office/drawing/2014/main" id="{0EA59B04-12B2-2878-DAA6-B1CBF2C94B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815F8C-A799-AAB9-CD78-93F5B0B51FC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Introduction </a:t>
            </a:r>
          </a:p>
        </p:txBody>
      </p:sp>
    </p:spTree>
    <p:extLst>
      <p:ext uri="{BB962C8B-B14F-4D97-AF65-F5344CB8AC3E}">
        <p14:creationId xmlns:p14="http://schemas.microsoft.com/office/powerpoint/2010/main" val="995885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9CAEE5F8-AC20-8079-7258-57A4D1342D6E}"/>
              </a:ext>
            </a:extLst>
          </p:cNvPr>
          <p:cNvGrpSpPr/>
          <p:nvPr/>
        </p:nvGrpSpPr>
        <p:grpSpPr>
          <a:xfrm>
            <a:off x="241410" y="1155152"/>
            <a:ext cx="8519475" cy="3047206"/>
            <a:chOff x="241410" y="1489352"/>
            <a:chExt cx="8519475" cy="3047206"/>
          </a:xfrm>
        </p:grpSpPr>
        <p:sp>
          <p:nvSpPr>
            <p:cNvPr id="10" name="Rectangle 25"/>
            <p:cNvSpPr>
              <a:spLocks noChangeArrowheads="1"/>
            </p:cNvSpPr>
            <p:nvPr/>
          </p:nvSpPr>
          <p:spPr bwMode="auto">
            <a:xfrm>
              <a:off x="241411" y="3045901"/>
              <a:ext cx="7924394" cy="1490657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22" name="Rectangle 25"/>
            <p:cNvSpPr>
              <a:spLocks noChangeArrowheads="1"/>
            </p:cNvSpPr>
            <p:nvPr/>
          </p:nvSpPr>
          <p:spPr bwMode="auto">
            <a:xfrm>
              <a:off x="808075" y="1489352"/>
              <a:ext cx="7952810" cy="149499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pic>
          <p:nvPicPr>
            <p:cNvPr id="11" name="Picture 8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96307" y="1647398"/>
              <a:ext cx="1800200" cy="66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" name="Picture 10"/>
            <p:cNvPicPr>
              <a:picLocks noChangeAspect="1" noChangeArrowheads="1"/>
            </p:cNvPicPr>
            <p:nvPr/>
          </p:nvPicPr>
          <p:blipFill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63953" y="3082553"/>
              <a:ext cx="1936439" cy="14314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63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7" name="Groupe 6"/>
            <p:cNvGrpSpPr/>
            <p:nvPr/>
          </p:nvGrpSpPr>
          <p:grpSpPr>
            <a:xfrm>
              <a:off x="878961" y="1563638"/>
              <a:ext cx="971365" cy="644981"/>
              <a:chOff x="837692" y="1940632"/>
              <a:chExt cx="971365" cy="644981"/>
            </a:xfrm>
          </p:grpSpPr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4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73126" y="1940632"/>
                <a:ext cx="935931" cy="535338"/>
              </a:xfrm>
              <a:prstGeom prst="rect">
                <a:avLst/>
              </a:prstGeom>
            </p:spPr>
          </p:pic>
          <p:grpSp>
            <p:nvGrpSpPr>
              <p:cNvPr id="6" name="Groupe 5"/>
              <p:cNvGrpSpPr/>
              <p:nvPr/>
            </p:nvGrpSpPr>
            <p:grpSpPr>
              <a:xfrm>
                <a:off x="1020725" y="1975250"/>
                <a:ext cx="630865" cy="401202"/>
                <a:chOff x="1020725" y="1975250"/>
                <a:chExt cx="630865" cy="401202"/>
              </a:xfrm>
            </p:grpSpPr>
            <p:sp>
              <p:nvSpPr>
                <p:cNvPr id="4" name="Rectangle à coins arrondis 3"/>
                <p:cNvSpPr/>
                <p:nvPr/>
              </p:nvSpPr>
              <p:spPr>
                <a:xfrm>
                  <a:off x="1020725" y="1975250"/>
                  <a:ext cx="630865" cy="396000"/>
                </a:xfrm>
                <a:prstGeom prst="roundRect">
                  <a:avLst>
                    <a:gd name="adj" fmla="val 557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fr-FR">
                    <a:solidFill>
                      <a:prstClr val="white"/>
                    </a:solidFill>
                  </a:endParaRPr>
                </a:p>
              </p:txBody>
            </p:sp>
            <p:pic>
              <p:nvPicPr>
                <p:cNvPr id="17" name="Picture 12"/>
                <p:cNvPicPr>
                  <a:picLocks noChangeAspect="1" noChangeArrowheads="1"/>
                </p:cNvPicPr>
                <p:nvPr/>
              </p:nvPicPr>
              <p:blipFill rotWithShape="1"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2788" t="9772" r="9965" b="4331"/>
                <a:stretch/>
              </p:blipFill>
              <p:spPr bwMode="auto">
                <a:xfrm>
                  <a:off x="1020725" y="1975250"/>
                  <a:ext cx="618118" cy="40120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 algn="ctr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6" name="Image 15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692" y="2128885"/>
                <a:ext cx="331701" cy="456728"/>
              </a:xfrm>
              <a:prstGeom prst="rect">
                <a:avLst/>
              </a:prstGeom>
            </p:spPr>
          </p:pic>
        </p:grpSp>
        <p:sp>
          <p:nvSpPr>
            <p:cNvPr id="19" name="Rectangle 25"/>
            <p:cNvSpPr>
              <a:spLocks noChangeArrowheads="1"/>
            </p:cNvSpPr>
            <p:nvPr/>
          </p:nvSpPr>
          <p:spPr bwMode="auto">
            <a:xfrm>
              <a:off x="241411" y="1489352"/>
              <a:ext cx="450469" cy="1658462"/>
            </a:xfrm>
            <a:prstGeom prst="rect">
              <a:avLst/>
            </a:prstGeom>
            <a:solidFill>
              <a:schemeClr val="bg2">
                <a:lumMod val="85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20" name="Rectangle 25"/>
            <p:cNvSpPr>
              <a:spLocks noChangeArrowheads="1"/>
            </p:cNvSpPr>
            <p:nvPr/>
          </p:nvSpPr>
          <p:spPr bwMode="auto">
            <a:xfrm>
              <a:off x="8311379" y="2984345"/>
              <a:ext cx="449505" cy="155221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3779912" y="1489352"/>
              <a:ext cx="4980972" cy="907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900" b="1" kern="0" dirty="0">
                  <a:solidFill>
                    <a:srgbClr val="1F497D">
                      <a:lumMod val="60000"/>
                      <a:lumOff val="40000"/>
                    </a:srgbClr>
                  </a:solidFill>
                </a:rPr>
                <a:t>Localisation :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900" kern="0" dirty="0">
                  <a:solidFill>
                    <a:prstClr val="black"/>
                  </a:solidFill>
                </a:rPr>
                <a:t>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900" kern="0" dirty="0">
                  <a:solidFill>
                    <a:prstClr val="black"/>
                  </a:solidFill>
                </a:rPr>
                <a:t>Dans son principe, cette mesure est semblable à un écho radar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900" kern="0" dirty="0">
                  <a:solidFill>
                    <a:prstClr val="black"/>
                  </a:solidFill>
                </a:rPr>
                <a:t>une impulsion laser est émise par le contrôleur qui se réfléchie en chaque point de la fibre.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900" kern="0" dirty="0">
                  <a:solidFill>
                    <a:prstClr val="black"/>
                  </a:solidFill>
                </a:rPr>
                <a:t>La mesure du retard de l’onde réfléchie est corrélée à la distance parcourue.</a:t>
              </a:r>
            </a:p>
          </p:txBody>
        </p:sp>
        <p:sp>
          <p:nvSpPr>
            <p:cNvPr id="5" name="Rectangle 4"/>
            <p:cNvSpPr/>
            <p:nvPr/>
          </p:nvSpPr>
          <p:spPr>
            <a:xfrm>
              <a:off x="241410" y="3045901"/>
              <a:ext cx="5776969" cy="9079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900" b="1" kern="0" dirty="0">
                  <a:solidFill>
                    <a:srgbClr val="F79646">
                      <a:lumMod val="75000"/>
                    </a:srgbClr>
                  </a:solidFill>
                </a:rPr>
                <a:t>Température :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9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900" kern="0" dirty="0">
                  <a:solidFill>
                    <a:prstClr val="black"/>
                  </a:solidFill>
                </a:rPr>
                <a:t>Pour chaque retard, le contrôleur analyse la puissance du signal reçu en fonction de la longueur d’onde.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900" kern="0" dirty="0">
                  <a:solidFill>
                    <a:prstClr val="black"/>
                  </a:solidFill>
                </a:rPr>
                <a:t>Chaque point de la fibre est sensible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400" kern="0" dirty="0">
                <a:solidFill>
                  <a:prstClr val="black"/>
                </a:solidFill>
              </a:endParaRP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900" kern="0" dirty="0">
                  <a:solidFill>
                    <a:prstClr val="black"/>
                  </a:solidFill>
                </a:rPr>
                <a:t>La puissance des raies de diffusion de Raman est dépendante de la température.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924E1AF4-F1B0-C2DD-971A-3E8035A2361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A0E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Mesure du signal </a:t>
            </a:r>
          </a:p>
        </p:txBody>
      </p:sp>
      <p:sp>
        <p:nvSpPr>
          <p:cNvPr id="15" name="Titre 14">
            <a:extLst>
              <a:ext uri="{FF2B5EF4-FFF2-40B4-BE49-F238E27FC236}">
                <a16:creationId xmlns:a16="http://schemas.microsoft.com/office/drawing/2014/main" id="{CC96FBC1-F19C-FE96-82ED-050423D4D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21222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8797473"/>
              </p:ext>
            </p:extLst>
          </p:nvPr>
        </p:nvGraphicFramePr>
        <p:xfrm>
          <a:off x="2877879" y="1155152"/>
          <a:ext cx="5882766" cy="31176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92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092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609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9632">
                <a:tc>
                  <a:txBody>
                    <a:bodyPr/>
                    <a:lstStyle/>
                    <a:p>
                      <a:endParaRPr lang="fr-FR" sz="8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Fibre</a:t>
                      </a:r>
                      <a:r>
                        <a:rPr lang="fr-FR" sz="850" b="0" baseline="0" dirty="0"/>
                        <a:t> standard</a:t>
                      </a:r>
                    </a:p>
                    <a:p>
                      <a:pPr algn="ctr"/>
                      <a:r>
                        <a:rPr lang="fr-FR" sz="850" b="0" baseline="0" dirty="0"/>
                        <a:t>(Gaine FRNC / fibres à aramide)</a:t>
                      </a:r>
                      <a:endParaRPr lang="fr-FR" sz="8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Fibre acier </a:t>
                      </a:r>
                    </a:p>
                    <a:p>
                      <a:pPr algn="ctr"/>
                      <a:r>
                        <a:rPr lang="fr-FR" sz="850" b="0" dirty="0"/>
                        <a:t>(Gaine FRNC / tubes et fils d’acier)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55113">
                <a:tc>
                  <a:txBody>
                    <a:bodyPr/>
                    <a:lstStyle/>
                    <a:p>
                      <a:r>
                        <a:rPr lang="fr-FR" sz="850" b="0" dirty="0"/>
                        <a:t>Température de fonctionnement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- 40°C à +85°C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8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55113">
                <a:tc>
                  <a:txBody>
                    <a:bodyPr/>
                    <a:lstStyle/>
                    <a:p>
                      <a:r>
                        <a:rPr lang="fr-FR" sz="850" b="0" dirty="0"/>
                        <a:t>Diamètre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3,8 mm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4 mm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55113">
                <a:tc>
                  <a:txBody>
                    <a:bodyPr/>
                    <a:lstStyle/>
                    <a:p>
                      <a:r>
                        <a:rPr lang="fr-FR" sz="850" b="0" dirty="0"/>
                        <a:t>Rayon de courbure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8 cm sous la charge de traction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8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55113">
                <a:tc>
                  <a:txBody>
                    <a:bodyPr/>
                    <a:lstStyle/>
                    <a:p>
                      <a:r>
                        <a:rPr lang="fr-FR" sz="850" b="0" dirty="0"/>
                        <a:t>Poids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17 kg/m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25 kg/m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55113">
                <a:tc>
                  <a:txBody>
                    <a:bodyPr/>
                    <a:lstStyle/>
                    <a:p>
                      <a:r>
                        <a:rPr lang="fr-FR" sz="850" b="0" dirty="0"/>
                        <a:t>Résistance</a:t>
                      </a:r>
                      <a:r>
                        <a:rPr lang="fr-FR" sz="850" b="0" baseline="0" dirty="0"/>
                        <a:t> max à l’écrasement</a:t>
                      </a:r>
                      <a:endParaRPr lang="fr-FR" sz="8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100 N./cm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960</a:t>
                      </a:r>
                      <a:r>
                        <a:rPr lang="fr-FR" sz="850" b="0" baseline="0" dirty="0"/>
                        <a:t> N./cm</a:t>
                      </a:r>
                      <a:endParaRPr lang="fr-FR" sz="8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55113">
                <a:tc>
                  <a:txBody>
                    <a:bodyPr/>
                    <a:lstStyle/>
                    <a:p>
                      <a:r>
                        <a:rPr lang="fr-FR" sz="850" b="0" dirty="0"/>
                        <a:t>Force de traction</a:t>
                      </a:r>
                      <a:r>
                        <a:rPr lang="fr-FR" sz="850" b="0" baseline="0" dirty="0"/>
                        <a:t> maximale</a:t>
                      </a:r>
                      <a:endParaRPr lang="fr-FR" sz="85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800 N. (longue durée)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1100 N. (longue</a:t>
                      </a:r>
                      <a:r>
                        <a:rPr lang="fr-FR" sz="850" b="0" baseline="0" dirty="0"/>
                        <a:t> durée)</a:t>
                      </a:r>
                      <a:endParaRPr lang="fr-FR" sz="8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2751">
                <a:tc>
                  <a:txBody>
                    <a:bodyPr/>
                    <a:lstStyle/>
                    <a:p>
                      <a:r>
                        <a:rPr lang="fr-FR" sz="850" b="0" dirty="0"/>
                        <a:t>Certification fibre</a:t>
                      </a:r>
                      <a:r>
                        <a:rPr lang="fr-FR" sz="850" b="0" baseline="0" dirty="0"/>
                        <a:t> </a:t>
                      </a:r>
                      <a:endParaRPr lang="fr-FR" sz="850" b="0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50" b="0" dirty="0"/>
                        <a:t>EN 54-22</a:t>
                      </a:r>
                      <a:endParaRPr lang="fr-FR" sz="850" b="0" baseline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8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55113">
                <a:tc>
                  <a:txBody>
                    <a:bodyPr/>
                    <a:lstStyle/>
                    <a:p>
                      <a:r>
                        <a:rPr lang="fr-FR" sz="850" b="0" dirty="0"/>
                        <a:t>Classe du laser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50" b="0" baseline="0" dirty="0"/>
                        <a:t>(IEC 60825-1 :2001) 1M.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8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6178">
                <a:tc>
                  <a:txBody>
                    <a:bodyPr/>
                    <a:lstStyle/>
                    <a:p>
                      <a:r>
                        <a:rPr lang="fr-FR" sz="850" b="0" dirty="0"/>
                        <a:t>Tenue à la chaleur </a:t>
                      </a:r>
                    </a:p>
                    <a:p>
                      <a:r>
                        <a:rPr lang="fr-FR" sz="700" b="0" dirty="0"/>
                        <a:t>(750°C / 2 heures)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50" b="0" baseline="0" dirty="0"/>
                        <a:t>IEC60331-25 </a:t>
                      </a:r>
                    </a:p>
                    <a:p>
                      <a:pPr algn="ctr"/>
                      <a:r>
                        <a:rPr lang="fr-FR" sz="700" b="0" baseline="0" dirty="0"/>
                        <a:t>Essais de câbles électriques soumis au feu – Intégrité des circuits – </a:t>
                      </a:r>
                    </a:p>
                    <a:p>
                      <a:pPr algn="ctr"/>
                      <a:r>
                        <a:rPr lang="fr-FR" sz="700" b="0" baseline="0" dirty="0"/>
                        <a:t>Procédures et prescriptions - Câbles à fibres optiques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8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55113">
                <a:tc>
                  <a:txBody>
                    <a:bodyPr/>
                    <a:lstStyle/>
                    <a:p>
                      <a:r>
                        <a:rPr lang="fr-FR" sz="850" b="0" dirty="0"/>
                        <a:t>ATEX</a:t>
                      </a: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fr-FR" sz="850" b="0" baseline="0" dirty="0"/>
                        <a:t>ATEX I (M2) et ATEX II (1) GD ; le certificat est envoyé sur site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 sz="85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grpSp>
        <p:nvGrpSpPr>
          <p:cNvPr id="11" name="Groupe 10">
            <a:extLst>
              <a:ext uri="{FF2B5EF4-FFF2-40B4-BE49-F238E27FC236}">
                <a16:creationId xmlns:a16="http://schemas.microsoft.com/office/drawing/2014/main" id="{A66B68C6-690F-A855-8C2E-D4F83959537D}"/>
              </a:ext>
            </a:extLst>
          </p:cNvPr>
          <p:cNvGrpSpPr/>
          <p:nvPr/>
        </p:nvGrpSpPr>
        <p:grpSpPr>
          <a:xfrm>
            <a:off x="153987" y="1155152"/>
            <a:ext cx="2028275" cy="3096346"/>
            <a:chOff x="153987" y="1491628"/>
            <a:chExt cx="2028275" cy="3096346"/>
          </a:xfrm>
        </p:grpSpPr>
        <p:pic>
          <p:nvPicPr>
            <p:cNvPr id="6" name="Image 5" descr="specialty_cables.tif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6200000">
              <a:off x="-286686" y="2620980"/>
              <a:ext cx="3096345" cy="8376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ZoneTexte 1"/>
            <p:cNvSpPr txBox="1">
              <a:spLocks noChangeArrowheads="1"/>
            </p:cNvSpPr>
            <p:nvPr/>
          </p:nvSpPr>
          <p:spPr bwMode="auto">
            <a:xfrm>
              <a:off x="153987" y="1491628"/>
              <a:ext cx="732893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altLang="fr-FR" sz="1100" b="0" dirty="0">
                  <a:solidFill>
                    <a:prstClr val="black"/>
                  </a:solidFill>
                </a:rPr>
                <a:t>Fibre </a:t>
              </a:r>
            </a:p>
            <a:p>
              <a:r>
                <a:rPr lang="fr-FR" altLang="fr-FR" sz="1100" b="0" dirty="0">
                  <a:solidFill>
                    <a:prstClr val="black"/>
                  </a:solidFill>
                </a:rPr>
                <a:t>standard</a:t>
              </a:r>
            </a:p>
          </p:txBody>
        </p:sp>
        <p:sp>
          <p:nvSpPr>
            <p:cNvPr id="8" name="ZoneTexte 6"/>
            <p:cNvSpPr txBox="1">
              <a:spLocks noChangeArrowheads="1"/>
            </p:cNvSpPr>
            <p:nvPr/>
          </p:nvSpPr>
          <p:spPr bwMode="auto">
            <a:xfrm>
              <a:off x="1636920" y="2434078"/>
              <a:ext cx="545342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altLang="fr-FR" sz="1100" b="0" dirty="0">
                  <a:solidFill>
                    <a:prstClr val="black"/>
                  </a:solidFill>
                </a:rPr>
                <a:t>Fibre </a:t>
              </a:r>
            </a:p>
            <a:p>
              <a:r>
                <a:rPr lang="fr-FR" altLang="fr-FR" sz="1100" b="0" dirty="0">
                  <a:solidFill>
                    <a:prstClr val="black"/>
                  </a:solidFill>
                </a:rPr>
                <a:t>acier</a:t>
              </a:r>
            </a:p>
          </p:txBody>
        </p:sp>
      </p:grpSp>
      <p:sp>
        <p:nvSpPr>
          <p:cNvPr id="9" name="Titre 8">
            <a:extLst>
              <a:ext uri="{FF2B5EF4-FFF2-40B4-BE49-F238E27FC236}">
                <a16:creationId xmlns:a16="http://schemas.microsoft.com/office/drawing/2014/main" id="{DDD99CD0-1C17-F3DF-28E5-0DA848BD21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EF83F36-7E07-4D38-7E64-338625ECCF0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La fibre</a:t>
            </a:r>
          </a:p>
        </p:txBody>
      </p:sp>
    </p:spTree>
    <p:extLst>
      <p:ext uri="{BB962C8B-B14F-4D97-AF65-F5344CB8AC3E}">
        <p14:creationId xmlns:p14="http://schemas.microsoft.com/office/powerpoint/2010/main" val="3942629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au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7291449"/>
              </p:ext>
            </p:extLst>
          </p:nvPr>
        </p:nvGraphicFramePr>
        <p:xfrm>
          <a:off x="2664884" y="1155152"/>
          <a:ext cx="6096000" cy="3022557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2190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769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15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Résolution spatiale </a:t>
                      </a:r>
                      <a:endParaRPr lang="fr-FR" sz="1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fr-FR" sz="1000" b="0" u="none" strike="noStrike" dirty="0">
                          <a:solidFill>
                            <a:schemeClr val="tx1"/>
                          </a:solidFill>
                          <a:effectLst/>
                        </a:rPr>
                        <a:t>1 à 8 m. </a:t>
                      </a:r>
                      <a:endParaRPr lang="fr-FR" sz="1000" b="0" i="0" u="none" strike="noStrike" dirty="0">
                        <a:solidFill>
                          <a:schemeClr val="tx1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5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Longueur max. de chaque fibre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fr-FR" sz="1000" u="none" strike="noStrike" dirty="0">
                          <a:effectLst/>
                        </a:rPr>
                        <a:t> 8 km.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5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Plage de température de mesure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fr-FR" sz="1000" u="none" strike="noStrike" dirty="0">
                          <a:effectLst/>
                        </a:rPr>
                        <a:t>de - 250°C à + 750°C</a:t>
                      </a:r>
                      <a:r>
                        <a:rPr lang="fr-FR" sz="1000" u="none" strike="noStrike" baseline="30000" dirty="0">
                          <a:effectLst/>
                        </a:rPr>
                        <a:t> (1)</a:t>
                      </a:r>
                      <a:endParaRPr lang="fr-FR" sz="1000" b="0" i="0" u="none" strike="noStrike" baseline="30000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5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Température de fonctionnement (contrôleurs) 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fr-FR" sz="1000" u="none" strike="noStrike" dirty="0">
                          <a:effectLst/>
                        </a:rPr>
                        <a:t>de -10°C à +60°C.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5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Alimentation secourue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fr-FR" sz="1000" u="none" strike="noStrike" dirty="0">
                          <a:effectLst/>
                        </a:rPr>
                        <a:t>EN 54-4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5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Tension d’alimentation 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fr-FR" sz="1000" u="none" strike="noStrike" dirty="0">
                          <a:effectLst/>
                        </a:rPr>
                        <a:t>10 à 30 V DC 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5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Puissance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fr-FR" sz="1000" u="none" strike="noStrike" dirty="0">
                          <a:effectLst/>
                        </a:rPr>
                        <a:t>15 W.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1576">
                <a:tc>
                  <a:txBody>
                    <a:bodyPr/>
                    <a:lstStyle/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MTBF </a:t>
                      </a:r>
                    </a:p>
                    <a:p>
                      <a:pPr algn="l" fontAlgn="b"/>
                      <a:r>
                        <a:rPr lang="fr-FR" sz="1000" u="none" strike="noStrike" dirty="0">
                          <a:effectLst/>
                        </a:rPr>
                        <a:t>( </a:t>
                      </a:r>
                      <a:r>
                        <a:rPr lang="fr-FR" sz="1000" u="none" strike="noStrike" dirty="0" err="1">
                          <a:effectLst/>
                        </a:rPr>
                        <a:t>Mean</a:t>
                      </a:r>
                      <a:r>
                        <a:rPr lang="fr-FR" sz="1000" u="none" strike="noStrike" dirty="0">
                          <a:effectLst/>
                        </a:rPr>
                        <a:t> Time </a:t>
                      </a:r>
                      <a:r>
                        <a:rPr lang="fr-FR" sz="1000" u="none" strike="noStrike" dirty="0" err="1">
                          <a:effectLst/>
                        </a:rPr>
                        <a:t>Between</a:t>
                      </a:r>
                      <a:r>
                        <a:rPr lang="fr-FR" sz="1000" u="none" strike="noStrike" dirty="0">
                          <a:effectLst/>
                        </a:rPr>
                        <a:t> </a:t>
                      </a:r>
                      <a:r>
                        <a:rPr lang="fr-FR" sz="1000" u="none" strike="noStrike" dirty="0" err="1">
                          <a:effectLst/>
                        </a:rPr>
                        <a:t>Failure</a:t>
                      </a:r>
                      <a:r>
                        <a:rPr lang="fr-FR" sz="1000" u="none" strike="noStrike" dirty="0">
                          <a:effectLst/>
                        </a:rPr>
                        <a:t>)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lvl="1" algn="l" fontAlgn="b"/>
                      <a:r>
                        <a:rPr lang="fr-FR" sz="1000" u="none" strike="noStrike" dirty="0">
                          <a:effectLst/>
                        </a:rPr>
                        <a:t>33 ans pour le système :</a:t>
                      </a:r>
                    </a:p>
                    <a:p>
                      <a:pPr marL="628650" lvl="1" indent="-171450" algn="l" fontAlgn="b">
                        <a:buFontTx/>
                        <a:buChar char="-"/>
                      </a:pPr>
                      <a:r>
                        <a:rPr lang="fr-FR" sz="1000" u="none" strike="noStrike" dirty="0">
                          <a:effectLst/>
                        </a:rPr>
                        <a:t>électronique laser de faible puissance</a:t>
                      </a:r>
                    </a:p>
                    <a:p>
                      <a:pPr marL="628650" lvl="1" indent="-171450" algn="l" fontAlgn="b">
                        <a:buFontTx/>
                        <a:buChar char="-"/>
                      </a:pPr>
                      <a:r>
                        <a:rPr lang="fr-FR" sz="1000" u="none" strike="noStrike" dirty="0">
                          <a:effectLst/>
                        </a:rPr>
                        <a:t>système d’exploitation vx Works particulièrement stable</a:t>
                      </a:r>
                    </a:p>
                    <a:p>
                      <a:pPr marL="628650" lvl="1" indent="-171450" algn="l" fontAlgn="b">
                        <a:buFontTx/>
                        <a:buChar char="-"/>
                      </a:pPr>
                      <a:r>
                        <a:rPr lang="fr-FR" sz="1000" u="none" strike="noStrike" dirty="0">
                          <a:effectLst/>
                        </a:rPr>
                        <a:t>boitier défini pour assurer un refroidissement sans ventilateur</a:t>
                      </a:r>
                      <a:endParaRPr lang="fr-FR" sz="1000" b="0" i="0" u="none" strike="noStrike" dirty="0">
                        <a:solidFill>
                          <a:srgbClr val="000000"/>
                        </a:solidFill>
                        <a:effectLst/>
                        <a:latin typeface="+mj-lt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4245935" y="1491629"/>
            <a:ext cx="451494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100" kern="0" dirty="0">
              <a:solidFill>
                <a:prstClr val="black"/>
              </a:solidFill>
            </a:endParaRP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71B622B6-EDF4-5B08-44B0-E4187E60D893}"/>
              </a:ext>
            </a:extLst>
          </p:cNvPr>
          <p:cNvGrpSpPr/>
          <p:nvPr/>
        </p:nvGrpSpPr>
        <p:grpSpPr>
          <a:xfrm>
            <a:off x="355600" y="1155152"/>
            <a:ext cx="1658728" cy="2552303"/>
            <a:chOff x="355600" y="1491629"/>
            <a:chExt cx="1658728" cy="2552303"/>
          </a:xfrm>
        </p:grpSpPr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5600" y="2866770"/>
              <a:ext cx="1658728" cy="1177162"/>
            </a:xfrm>
            <a:prstGeom prst="rect">
              <a:avLst/>
            </a:prstGeom>
          </p:spPr>
        </p:pic>
        <p:pic>
          <p:nvPicPr>
            <p:cNvPr id="8" name="Image 7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549" y="1491629"/>
              <a:ext cx="1583163" cy="300786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4" name="Rectangle 3"/>
          <p:cNvSpPr/>
          <p:nvPr/>
        </p:nvSpPr>
        <p:spPr>
          <a:xfrm>
            <a:off x="4860032" y="4659982"/>
            <a:ext cx="3900852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t"/>
            <a:r>
              <a:rPr lang="fr-FR" sz="800" i="1" baseline="30000" dirty="0">
                <a:solidFill>
                  <a:schemeClr val="bg1"/>
                </a:solidFill>
              </a:rPr>
              <a:t> (1) </a:t>
            </a:r>
            <a:r>
              <a:rPr lang="fr-FR" sz="800" i="1" dirty="0">
                <a:solidFill>
                  <a:schemeClr val="bg1"/>
                </a:solidFill>
              </a:rPr>
              <a:t> t</a:t>
            </a:r>
            <a:r>
              <a:rPr lang="fr-FR" sz="800" i="1" dirty="0">
                <a:solidFill>
                  <a:schemeClr val="bg1"/>
                </a:solidFill>
                <a:latin typeface="Arial" panose="020B0604020202020204" pitchFamily="34" charset="0"/>
              </a:rPr>
              <a:t>empérature de fonctionnement du DTS : de - 40°C à +85°C</a:t>
            </a:r>
            <a:endParaRPr lang="fr-FR" sz="800" b="0" i="1" u="none" strike="noStrike" dirty="0">
              <a:solidFill>
                <a:schemeClr val="bg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34CCB3FF-54A6-4043-0DE5-70376F83DF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C13D15-7BAA-C78E-093E-907762C5A62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Le contrôleur</a:t>
            </a:r>
          </a:p>
        </p:txBody>
      </p:sp>
    </p:spTree>
    <p:extLst>
      <p:ext uri="{BB962C8B-B14F-4D97-AF65-F5344CB8AC3E}">
        <p14:creationId xmlns:p14="http://schemas.microsoft.com/office/powerpoint/2010/main" val="2615218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7BFA957D-E8B1-A62E-9CA9-DFD8E27F862B}"/>
              </a:ext>
            </a:extLst>
          </p:cNvPr>
          <p:cNvGrpSpPr/>
          <p:nvPr/>
        </p:nvGrpSpPr>
        <p:grpSpPr>
          <a:xfrm>
            <a:off x="204832" y="1155152"/>
            <a:ext cx="8556052" cy="3347845"/>
            <a:chOff x="204832" y="1491629"/>
            <a:chExt cx="8556052" cy="3347845"/>
          </a:xfrm>
        </p:grpSpPr>
        <p:sp>
          <p:nvSpPr>
            <p:cNvPr id="14" name="Rectangle 25"/>
            <p:cNvSpPr>
              <a:spLocks noChangeArrowheads="1"/>
            </p:cNvSpPr>
            <p:nvPr/>
          </p:nvSpPr>
          <p:spPr bwMode="auto">
            <a:xfrm>
              <a:off x="4763559" y="1491629"/>
              <a:ext cx="3997325" cy="8814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15" name="Rectangle 25"/>
            <p:cNvSpPr>
              <a:spLocks noChangeArrowheads="1"/>
            </p:cNvSpPr>
            <p:nvPr/>
          </p:nvSpPr>
          <p:spPr bwMode="auto">
            <a:xfrm>
              <a:off x="4763559" y="3706517"/>
              <a:ext cx="3997325" cy="881457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16" name="Rectangle 25"/>
            <p:cNvSpPr>
              <a:spLocks noChangeArrowheads="1"/>
            </p:cNvSpPr>
            <p:nvPr/>
          </p:nvSpPr>
          <p:spPr bwMode="auto">
            <a:xfrm>
              <a:off x="204832" y="1491629"/>
              <a:ext cx="3997325" cy="1953700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 kern="0" dirty="0">
                <a:solidFill>
                  <a:srgbClr val="FFFFFF">
                    <a:lumMod val="95000"/>
                  </a:srgbClr>
                </a:solidFill>
                <a:latin typeface="Times New Roman" pitchFamily="18" charset="0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4763559" y="1491629"/>
              <a:ext cx="3997325" cy="2462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28600" indent="-22860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pt-BR" sz="1000" kern="0" dirty="0">
                  <a:solidFill>
                    <a:prstClr val="black"/>
                  </a:solidFill>
                </a:rPr>
                <a:t>Certifié EN54-5 / A1R-A2R  (VDS n° G 207158)</a:t>
              </a:r>
            </a:p>
          </p:txBody>
        </p:sp>
        <p:pic>
          <p:nvPicPr>
            <p:cNvPr id="10" name="Image 5" descr="specialty_cables.tif"/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DFDFD"/>
                </a:clrFrom>
                <a:clrTo>
                  <a:srgbClr val="FDFDFD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1590"/>
            <a:stretch/>
          </p:blipFill>
          <p:spPr bwMode="auto">
            <a:xfrm>
              <a:off x="5942892" y="4235780"/>
              <a:ext cx="1638657" cy="1526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2395" y="1979226"/>
              <a:ext cx="1039652" cy="197524"/>
            </a:xfrm>
            <a:prstGeom prst="rect">
              <a:avLst/>
            </a:prstGeom>
          </p:spPr>
        </p:pic>
        <p:sp>
          <p:nvSpPr>
            <p:cNvPr id="17" name="Rectangle 16"/>
            <p:cNvSpPr/>
            <p:nvPr/>
          </p:nvSpPr>
          <p:spPr>
            <a:xfrm>
              <a:off x="4763559" y="3711937"/>
              <a:ext cx="3997325" cy="5539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ATEX II (1) GD -  I M2 DEKRA n° BVS 08 ATEX F 002 X</a:t>
              </a:r>
            </a:p>
            <a:p>
              <a:pPr marL="285750" indent="-2857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La déclaration se fait site par site</a:t>
              </a:r>
            </a:p>
            <a:p>
              <a:pPr marL="285750" indent="-2857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04832" y="1491629"/>
              <a:ext cx="3997325" cy="116955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Fibre standard et fibre acier :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Certifiées IEC 60331-25.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Intégrité fonctionnelle de la fibre : 2 heures à 750°C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endParaRPr lang="fr-FR" sz="1000" kern="0" dirty="0">
                <a:solidFill>
                  <a:prstClr val="black"/>
                </a:solidFill>
              </a:endParaRP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Laser : 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IEC 60825-1 :2001 Classe 1M</a:t>
              </a:r>
            </a:p>
            <a:p>
              <a:pPr marL="171450" indent="-171450" fontAlgn="base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sz="1000" kern="0" dirty="0">
                  <a:solidFill>
                    <a:prstClr val="black"/>
                  </a:solidFill>
                </a:rPr>
                <a:t>faible puissance de laser</a:t>
              </a:r>
            </a:p>
          </p:txBody>
        </p:sp>
        <p:pic>
          <p:nvPicPr>
            <p:cNvPr id="20" name="Picture 7" descr="C:\Documents and Settings\ukeppler\Local Settings\Temporary Internet Files\Content.Word\Ex logo_neu.tif"/>
            <p:cNvPicPr>
              <a:picLocks noChangeAspect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829" y="4189000"/>
              <a:ext cx="300912" cy="2462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11" descr="C:\Documents and Settings\cpohl\Desktop\Dokumente zum Web hochladen\Logos\logo_vds.gif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25829" y="1954700"/>
              <a:ext cx="246200" cy="246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8769" y="2983828"/>
              <a:ext cx="246575" cy="246575"/>
            </a:xfrm>
            <a:prstGeom prst="rect">
              <a:avLst/>
            </a:prstGeom>
          </p:spPr>
        </p:pic>
        <p:sp>
          <p:nvSpPr>
            <p:cNvPr id="19" name="Rectangle 18"/>
            <p:cNvSpPr/>
            <p:nvPr/>
          </p:nvSpPr>
          <p:spPr>
            <a:xfrm>
              <a:off x="3510643" y="4670197"/>
              <a:ext cx="5233913" cy="1692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fr-FR" sz="500" i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Les certifications sont à votre disposition sur demande à votre contact Chubb France habituel</a:t>
              </a:r>
              <a:endParaRPr lang="fr-FR" sz="500" dirty="0">
                <a:solidFill>
                  <a:schemeClr val="tx1">
                    <a:lumMod val="50000"/>
                    <a:lumOff val="50000"/>
                  </a:schemeClr>
                </a:solidFill>
              </a:endParaRPr>
            </a:p>
          </p:txBody>
        </p:sp>
      </p:grpSp>
      <p:sp>
        <p:nvSpPr>
          <p:cNvPr id="7" name="Titre 6">
            <a:extLst>
              <a:ext uri="{FF2B5EF4-FFF2-40B4-BE49-F238E27FC236}">
                <a16:creationId xmlns:a16="http://schemas.microsoft.com/office/drawing/2014/main" id="{F58C72DC-DCBD-34B0-EA55-E45DE11F7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226F7A-8D79-1BD9-9A23-EE3CFA3D236C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Les certifications</a:t>
            </a:r>
            <a:r>
              <a:rPr lang="fr-FR" sz="1400" b="1" baseline="30000" dirty="0">
                <a:solidFill>
                  <a:srgbClr val="00A0E4"/>
                </a:solidFill>
                <a:latin typeface="Arial"/>
              </a:rPr>
              <a:t>(1)</a:t>
            </a:r>
            <a:r>
              <a:rPr lang="fr-FR" sz="1400" b="1" dirty="0">
                <a:solidFill>
                  <a:srgbClr val="00A0E4"/>
                </a:solidFill>
                <a:latin typeface="Arial"/>
              </a:rPr>
              <a:t> 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46992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5">
            <a:extLst>
              <a:ext uri="{FF2B5EF4-FFF2-40B4-BE49-F238E27FC236}">
                <a16:creationId xmlns:a16="http://schemas.microsoft.com/office/drawing/2014/main" id="{F0CFAEC3-9B0F-45DB-BA75-5A8D8DBB22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33" y="1155152"/>
            <a:ext cx="5701052" cy="27308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059832" y="1155152"/>
            <a:ext cx="569769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Le laser est de classe 1M, sans aucun risque pour l’utilisateur même en cas de manipulation d’une fibre endommagée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Utilisation de composants électroniques standards, semblables à ceux utilisés dans les télécommunications.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Utilisable dans des zones ATEX : ATEX I M2 // II (1) GD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Durée de vie importante (60 ans: durée du laser à semi-conducteurs).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47D4FB2A-3ACB-C5BF-FA69-8EA2EFB2A583}"/>
              </a:ext>
            </a:extLst>
          </p:cNvPr>
          <p:cNvGrpSpPr/>
          <p:nvPr/>
        </p:nvGrpSpPr>
        <p:grpSpPr>
          <a:xfrm>
            <a:off x="253407" y="1155152"/>
            <a:ext cx="1440714" cy="2471679"/>
            <a:chOff x="253407" y="1750829"/>
            <a:chExt cx="1440714" cy="2471679"/>
          </a:xfrm>
        </p:grpSpPr>
        <p:pic>
          <p:nvPicPr>
            <p:cNvPr id="10" name="Picture 7" descr="C:\Documents and Settings\ukeppler\Local Settings\Temporary Internet Files\Content.Word\Ex logo_neu.tif"/>
            <p:cNvPicPr>
              <a:picLocks noChangeAspect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7878" y="3862308"/>
              <a:ext cx="440244" cy="360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3407" y="2937264"/>
              <a:ext cx="629187" cy="40491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cxnSp>
          <p:nvCxnSpPr>
            <p:cNvPr id="16" name="Connecteur droit 15"/>
            <p:cNvCxnSpPr/>
            <p:nvPr/>
          </p:nvCxnSpPr>
          <p:spPr>
            <a:xfrm>
              <a:off x="740970" y="2083982"/>
              <a:ext cx="953151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Image 16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638" t="29391" r="54529" b="9840"/>
            <a:stretch/>
          </p:blipFill>
          <p:spPr>
            <a:xfrm>
              <a:off x="386475" y="1750829"/>
              <a:ext cx="363051" cy="666306"/>
            </a:xfrm>
            <a:prstGeom prst="rect">
              <a:avLst/>
            </a:prstGeom>
          </p:spPr>
        </p:pic>
      </p:grpSp>
      <p:sp>
        <p:nvSpPr>
          <p:cNvPr id="6" name="Titre 5">
            <a:extLst>
              <a:ext uri="{FF2B5EF4-FFF2-40B4-BE49-F238E27FC236}">
                <a16:creationId xmlns:a16="http://schemas.microsoft.com/office/drawing/2014/main" id="{7E5D6AD7-35ED-3056-5F4A-9A88062DB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5B3EC44-2AB3-741C-DD3F-EFC25C29456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Les avantages du laser à faible puissance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72092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25">
            <a:extLst>
              <a:ext uri="{FF2B5EF4-FFF2-40B4-BE49-F238E27FC236}">
                <a16:creationId xmlns:a16="http://schemas.microsoft.com/office/drawing/2014/main" id="{54057618-11C5-4136-8D5F-54B4240E2E6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0321" y="1155152"/>
            <a:ext cx="4060563" cy="200580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697819" y="1155152"/>
            <a:ext cx="406023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kern="0" dirty="0">
                <a:solidFill>
                  <a:schemeClr val="accent1">
                    <a:lumMod val="75000"/>
                  </a:schemeClr>
                </a:solidFill>
              </a:rPr>
              <a:t>Les relais du contrôleur DTS sont raccordés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aux modules d’entrées présents sur la voie de transmission de l’équipement de contrôle et de signalisation 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À un superviseur indépendant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b="1" kern="0" dirty="0">
                <a:solidFill>
                  <a:schemeClr val="accent1">
                    <a:lumMod val="75000"/>
                  </a:schemeClr>
                </a:solidFill>
              </a:rPr>
              <a:t>Ils signalent 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00" kern="0" dirty="0">
              <a:solidFill>
                <a:prstClr val="black"/>
              </a:solidFill>
            </a:endParaRP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Le passage en alarme d’une ZD de la fibre</a:t>
            </a:r>
          </a:p>
          <a:p>
            <a:pPr marL="171450" indent="-1714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kern="0" dirty="0">
                <a:solidFill>
                  <a:prstClr val="black"/>
                </a:solidFill>
              </a:rPr>
              <a:t>Le dérangement du système DTS</a:t>
            </a:r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98C90DA5-B95F-478B-1603-D748B1CC107D}"/>
              </a:ext>
            </a:extLst>
          </p:cNvPr>
          <p:cNvGrpSpPr/>
          <p:nvPr/>
        </p:nvGrpSpPr>
        <p:grpSpPr>
          <a:xfrm>
            <a:off x="204831" y="1155152"/>
            <a:ext cx="4360821" cy="3090494"/>
            <a:chOff x="204831" y="1481506"/>
            <a:chExt cx="4360821" cy="3090494"/>
          </a:xfrm>
        </p:grpSpPr>
        <p:cxnSp>
          <p:nvCxnSpPr>
            <p:cNvPr id="39" name="Connecteur droit 38"/>
            <p:cNvCxnSpPr/>
            <p:nvPr/>
          </p:nvCxnSpPr>
          <p:spPr>
            <a:xfrm>
              <a:off x="385941" y="2289550"/>
              <a:ext cx="0" cy="144000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0"/>
            <p:cNvSpPr>
              <a:spLocks noChangeArrowheads="1"/>
            </p:cNvSpPr>
            <p:nvPr/>
          </p:nvSpPr>
          <p:spPr bwMode="auto">
            <a:xfrm>
              <a:off x="204831" y="3320468"/>
              <a:ext cx="860254" cy="24622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wrap="square" lIns="0" tIns="0" rIns="0" bIns="0">
              <a:spAutoFit/>
            </a:bodyPr>
            <a:lstStyle>
              <a:lvl1pPr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altLang="fr-FR" sz="800" b="0" dirty="0">
                  <a:solidFill>
                    <a:srgbClr val="002060"/>
                  </a:solidFill>
                  <a:cs typeface="Arial" panose="020B0604020202020204" pitchFamily="34" charset="0"/>
                </a:rPr>
                <a:t>Alarme / </a:t>
              </a:r>
            </a:p>
            <a:p>
              <a:r>
                <a:rPr lang="fr-FR" altLang="fr-FR" sz="800" b="0" dirty="0">
                  <a:solidFill>
                    <a:srgbClr val="002060"/>
                  </a:solidFill>
                  <a:cs typeface="Arial" panose="020B0604020202020204" pitchFamily="34" charset="0"/>
                </a:rPr>
                <a:t>Dérangement</a:t>
              </a:r>
            </a:p>
          </p:txBody>
        </p:sp>
        <p:pic>
          <p:nvPicPr>
            <p:cNvPr id="6" name="Imag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0773" y="1481506"/>
              <a:ext cx="397209" cy="388936"/>
            </a:xfrm>
            <a:prstGeom prst="rect">
              <a:avLst/>
            </a:prstGeom>
          </p:spPr>
        </p:pic>
        <p:cxnSp>
          <p:nvCxnSpPr>
            <p:cNvPr id="50" name="Connecteur droit 49"/>
            <p:cNvCxnSpPr>
              <a:endCxn id="6" idx="2"/>
            </p:cNvCxnSpPr>
            <p:nvPr/>
          </p:nvCxnSpPr>
          <p:spPr>
            <a:xfrm flipV="1">
              <a:off x="559377" y="1870442"/>
              <a:ext cx="1" cy="21802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1" name="Picture 3" descr="D:\documents\Chubb\Gamme Résonance\RésonancePhotos\Photos Résonance Optima\UTI.Com-ECS_Optima.pn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831" y="3732858"/>
              <a:ext cx="713808" cy="839142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59" name="Connecteur en angle 58"/>
            <p:cNvCxnSpPr/>
            <p:nvPr/>
          </p:nvCxnSpPr>
          <p:spPr>
            <a:xfrm rot="16200000" flipH="1">
              <a:off x="924796" y="2473238"/>
              <a:ext cx="1011695" cy="717309"/>
            </a:xfrm>
            <a:prstGeom prst="bentConnector2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Freeform 20"/>
            <p:cNvSpPr>
              <a:spLocks/>
            </p:cNvSpPr>
            <p:nvPr/>
          </p:nvSpPr>
          <p:spPr bwMode="auto">
            <a:xfrm>
              <a:off x="1217652" y="2219909"/>
              <a:ext cx="3348000" cy="14750"/>
            </a:xfrm>
            <a:custGeom>
              <a:avLst/>
              <a:gdLst>
                <a:gd name="T0" fmla="*/ 0 w 2766"/>
                <a:gd name="T1" fmla="*/ 0 h 14"/>
                <a:gd name="T2" fmla="*/ 2147483647 w 2766"/>
                <a:gd name="T3" fmla="*/ 2147483647 h 14"/>
                <a:gd name="T4" fmla="*/ 2147483647 w 2766"/>
                <a:gd name="T5" fmla="*/ 2147483647 h 14"/>
                <a:gd name="T6" fmla="*/ 0 w 2766"/>
                <a:gd name="T7" fmla="*/ 2147483647 h 14"/>
                <a:gd name="T8" fmla="*/ 0 w 2766"/>
                <a:gd name="T9" fmla="*/ 0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766"/>
                <a:gd name="T16" fmla="*/ 0 h 14"/>
                <a:gd name="T17" fmla="*/ 2766 w 2766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766" h="14">
                  <a:moveTo>
                    <a:pt x="0" y="0"/>
                  </a:moveTo>
                  <a:lnTo>
                    <a:pt x="2766" y="1"/>
                  </a:lnTo>
                  <a:lnTo>
                    <a:pt x="2766" y="14"/>
                  </a:lnTo>
                  <a:lnTo>
                    <a:pt x="0" y="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0000"/>
            </a:solidFill>
            <a:ln w="0">
              <a:solidFill>
                <a:srgbClr val="FFC000"/>
              </a:solidFill>
              <a:round/>
              <a:headEnd/>
              <a:tailEnd/>
            </a:ln>
          </p:spPr>
          <p:txBody>
            <a:bodyPr/>
            <a:lstStyle/>
            <a:p>
              <a:endParaRPr lang="fr-FR">
                <a:solidFill>
                  <a:prstClr val="black"/>
                </a:solidFill>
              </a:endParaRPr>
            </a:p>
          </p:txBody>
        </p:sp>
        <p:grpSp>
          <p:nvGrpSpPr>
            <p:cNvPr id="46" name="Groupe 45"/>
            <p:cNvGrpSpPr>
              <a:grpSpLocks noChangeAspect="1"/>
            </p:cNvGrpSpPr>
            <p:nvPr/>
          </p:nvGrpSpPr>
          <p:grpSpPr>
            <a:xfrm>
              <a:off x="2071984" y="1994899"/>
              <a:ext cx="1639337" cy="468000"/>
              <a:chOff x="1963310" y="1491630"/>
              <a:chExt cx="1711301" cy="686689"/>
            </a:xfrm>
          </p:grpSpPr>
          <p:pic>
            <p:nvPicPr>
              <p:cNvPr id="40" name="Image 5" descr="specialty_cables.tif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51590"/>
              <a:stretch/>
            </p:blipFill>
            <p:spPr bwMode="auto">
              <a:xfrm>
                <a:off x="1964020" y="1730880"/>
                <a:ext cx="1710591" cy="223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cxnSp>
            <p:nvCxnSpPr>
              <p:cNvPr id="42" name="Connecteur droit 41"/>
              <p:cNvCxnSpPr/>
              <p:nvPr/>
            </p:nvCxnSpPr>
            <p:spPr>
              <a:xfrm>
                <a:off x="3674611" y="1491630"/>
                <a:ext cx="0" cy="6866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Connecteur droit 42"/>
              <p:cNvCxnSpPr/>
              <p:nvPr/>
            </p:nvCxnSpPr>
            <p:spPr>
              <a:xfrm>
                <a:off x="1963310" y="1491630"/>
                <a:ext cx="0" cy="686689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" name="ZoneTexte 59"/>
            <p:cNvSpPr txBox="1"/>
            <p:nvPr/>
          </p:nvSpPr>
          <p:spPr>
            <a:xfrm>
              <a:off x="1244483" y="2235875"/>
              <a:ext cx="8268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sym typeface="Wingdings" panose="05000000000000000000" pitchFamily="2" charset="2"/>
                </a:rPr>
                <a:t>   </a:t>
              </a:r>
              <a:r>
                <a:rPr lang="fr-FR" sz="700" dirty="0">
                  <a:solidFill>
                    <a:srgbClr val="002060"/>
                  </a:solidFill>
                </a:rPr>
                <a:t>20 m   </a:t>
              </a:r>
              <a:r>
                <a:rPr lang="fr-FR" sz="700" dirty="0">
                  <a:solidFill>
                    <a:srgbClr val="002060"/>
                  </a:solidFill>
                  <a:sym typeface="Wingdings" panose="05000000000000000000" pitchFamily="2" charset="2"/>
                </a:rPr>
                <a:t></a:t>
              </a:r>
              <a:endParaRPr lang="fr-FR" sz="700" dirty="0">
                <a:solidFill>
                  <a:srgbClr val="002060"/>
                </a:solidFill>
              </a:endParaRPr>
            </a:p>
          </p:txBody>
        </p:sp>
        <p:sp>
          <p:nvSpPr>
            <p:cNvPr id="61" name="ZoneTexte 60"/>
            <p:cNvSpPr txBox="1"/>
            <p:nvPr/>
          </p:nvSpPr>
          <p:spPr>
            <a:xfrm>
              <a:off x="3702053" y="2235875"/>
              <a:ext cx="8268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sym typeface="Wingdings" panose="05000000000000000000" pitchFamily="2" charset="2"/>
                </a:rPr>
                <a:t>   </a:t>
              </a:r>
              <a:r>
                <a:rPr lang="fr-FR" sz="700" dirty="0">
                  <a:solidFill>
                    <a:srgbClr val="002060"/>
                  </a:solidFill>
                </a:rPr>
                <a:t>20 m   </a:t>
              </a:r>
              <a:r>
                <a:rPr lang="fr-FR" sz="700" dirty="0">
                  <a:solidFill>
                    <a:srgbClr val="002060"/>
                  </a:solidFill>
                  <a:sym typeface="Wingdings" panose="05000000000000000000" pitchFamily="2" charset="2"/>
                </a:rPr>
                <a:t></a:t>
              </a:r>
              <a:endParaRPr lang="fr-FR" sz="700" dirty="0">
                <a:solidFill>
                  <a:srgbClr val="002060"/>
                </a:solidFill>
              </a:endParaRPr>
            </a:p>
          </p:txBody>
        </p:sp>
        <p:pic>
          <p:nvPicPr>
            <p:cNvPr id="5" name="Image 4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4831" y="2128522"/>
              <a:ext cx="1039652" cy="1975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3" name="Rectangle 25"/>
            <p:cNvSpPr>
              <a:spLocks noChangeArrowheads="1"/>
            </p:cNvSpPr>
            <p:nvPr/>
          </p:nvSpPr>
          <p:spPr bwMode="auto">
            <a:xfrm>
              <a:off x="1558635" y="2808376"/>
              <a:ext cx="683529" cy="246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>
              <a:lvl1pPr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200" b="1">
                  <a:solidFill>
                    <a:schemeClr val="accent2"/>
                  </a:solidFill>
                  <a:latin typeface="Arial" panose="020B0604020202020204" pitchFamily="34" charset="0"/>
                </a:defRPr>
              </a:lvl9pPr>
            </a:lstStyle>
            <a:p>
              <a:r>
                <a:rPr lang="fr-FR" altLang="fr-FR" sz="800" b="0" dirty="0">
                  <a:solidFill>
                    <a:srgbClr val="002060"/>
                  </a:solidFill>
                  <a:cs typeface="Arial" panose="020B0604020202020204" pitchFamily="34" charset="0"/>
                </a:rPr>
                <a:t>données </a:t>
              </a:r>
            </a:p>
            <a:p>
              <a:r>
                <a:rPr lang="fr-FR" altLang="fr-FR" sz="800" b="0" dirty="0">
                  <a:solidFill>
                    <a:srgbClr val="002060"/>
                  </a:solidFill>
                  <a:cs typeface="Arial" panose="020B0604020202020204" pitchFamily="34" charset="0"/>
                </a:rPr>
                <a:t>d’analyse</a:t>
              </a:r>
            </a:p>
          </p:txBody>
        </p:sp>
        <p:grpSp>
          <p:nvGrpSpPr>
            <p:cNvPr id="54" name="Groupe 53"/>
            <p:cNvGrpSpPr/>
            <p:nvPr/>
          </p:nvGrpSpPr>
          <p:grpSpPr>
            <a:xfrm>
              <a:off x="1441966" y="3070072"/>
              <a:ext cx="935931" cy="644981"/>
              <a:chOff x="1092397" y="2602250"/>
              <a:chExt cx="935931" cy="644981"/>
            </a:xfr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grpSpPr>
          <p:pic>
            <p:nvPicPr>
              <p:cNvPr id="28" name="Image 27"/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397" y="2602250"/>
                <a:ext cx="935931" cy="535338"/>
              </a:xfrm>
              <a:prstGeom prst="rect">
                <a:avLst/>
              </a:prstGeom>
            </p:spPr>
          </p:pic>
          <p:pic>
            <p:nvPicPr>
              <p:cNvPr id="51" name="Image 50"/>
              <p:cNvPicPr>
                <a:picLocks noChangeAspect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110" t="22035" r="1224" b="10946"/>
              <a:stretch/>
            </p:blipFill>
            <p:spPr>
              <a:xfrm>
                <a:off x="1228475" y="2700670"/>
                <a:ext cx="649944" cy="328940"/>
              </a:xfrm>
              <a:prstGeom prst="rect">
                <a:avLst/>
              </a:prstGeom>
            </p:spPr>
          </p:pic>
          <p:pic>
            <p:nvPicPr>
              <p:cNvPr id="27" name="Image 26"/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92397" y="2790503"/>
                <a:ext cx="331701" cy="456728"/>
              </a:xfrm>
              <a:prstGeom prst="rect">
                <a:avLst/>
              </a:prstGeom>
            </p:spPr>
          </p:pic>
        </p:grpSp>
        <p:sp>
          <p:nvSpPr>
            <p:cNvPr id="64" name="ZoneTexte 63"/>
            <p:cNvSpPr txBox="1"/>
            <p:nvPr/>
          </p:nvSpPr>
          <p:spPr>
            <a:xfrm>
              <a:off x="1243340" y="2027229"/>
              <a:ext cx="8268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sym typeface="Wingdings" panose="05000000000000000000" pitchFamily="2" charset="2"/>
                </a:rPr>
                <a:t>Début de ligne</a:t>
              </a:r>
              <a:endParaRPr lang="fr-FR" sz="700" dirty="0">
                <a:solidFill>
                  <a:srgbClr val="002060"/>
                </a:solidFill>
              </a:endParaRPr>
            </a:p>
          </p:txBody>
        </p:sp>
        <p:sp>
          <p:nvSpPr>
            <p:cNvPr id="65" name="ZoneTexte 64"/>
            <p:cNvSpPr txBox="1"/>
            <p:nvPr/>
          </p:nvSpPr>
          <p:spPr>
            <a:xfrm>
              <a:off x="3702053" y="2027229"/>
              <a:ext cx="826822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sym typeface="Wingdings" panose="05000000000000000000" pitchFamily="2" charset="2"/>
                </a:rPr>
                <a:t>Fin de ligne</a:t>
              </a:r>
              <a:endParaRPr lang="fr-FR" sz="700" dirty="0">
                <a:solidFill>
                  <a:srgbClr val="002060"/>
                </a:solidFill>
              </a:endParaRPr>
            </a:p>
          </p:txBody>
        </p:sp>
        <p:sp>
          <p:nvSpPr>
            <p:cNvPr id="66" name="ZoneTexte 65"/>
            <p:cNvSpPr txBox="1"/>
            <p:nvPr/>
          </p:nvSpPr>
          <p:spPr>
            <a:xfrm>
              <a:off x="2072663" y="1988566"/>
              <a:ext cx="163615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700" dirty="0">
                  <a:solidFill>
                    <a:srgbClr val="002060"/>
                  </a:solidFill>
                  <a:sym typeface="Wingdings" panose="05000000000000000000" pitchFamily="2" charset="2"/>
                </a:rPr>
                <a:t>Zone de contrôle de température</a:t>
              </a:r>
              <a:endParaRPr lang="fr-FR" sz="700" dirty="0">
                <a:solidFill>
                  <a:srgbClr val="002060"/>
                </a:solidFill>
              </a:endParaRPr>
            </a:p>
          </p:txBody>
        </p:sp>
        <p:pic>
          <p:nvPicPr>
            <p:cNvPr id="68" name="Picture 3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44032" y="2745159"/>
              <a:ext cx="947261" cy="639995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EFA648D-5A10-CEC4-00B7-2937CEE97CB6}"/>
              </a:ext>
            </a:extLst>
          </p:cNvPr>
          <p:cNvGrpSpPr/>
          <p:nvPr/>
        </p:nvGrpSpPr>
        <p:grpSpPr>
          <a:xfrm>
            <a:off x="3851920" y="3579862"/>
            <a:ext cx="4814582" cy="609281"/>
            <a:chOff x="3851920" y="3892277"/>
            <a:chExt cx="4814582" cy="609281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15CF673A-B82E-4EBF-887C-AFD51486B9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3851920" y="3892277"/>
              <a:ext cx="4814582" cy="335657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7F63B03-A4FC-4482-A13C-8A043F5E3ABA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3851920" y="4274290"/>
              <a:ext cx="4814582" cy="227268"/>
            </a:xfrm>
            <a:prstGeom prst="rect">
              <a:avLst/>
            </a:prstGeom>
          </p:spPr>
        </p:pic>
      </p:grpSp>
      <p:sp>
        <p:nvSpPr>
          <p:cNvPr id="8" name="Titre 7">
            <a:extLst>
              <a:ext uri="{FF2B5EF4-FFF2-40B4-BE49-F238E27FC236}">
                <a16:creationId xmlns:a16="http://schemas.microsoft.com/office/drawing/2014/main" id="{9AA3A033-DAE3-992F-0FFF-2B12E002B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EC5863F-BF29-5175-6262-FF0C8AABCC0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La constitution d’une installation 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3666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25">
            <a:extLst>
              <a:ext uri="{FF2B5EF4-FFF2-40B4-BE49-F238E27FC236}">
                <a16:creationId xmlns:a16="http://schemas.microsoft.com/office/drawing/2014/main" id="{AECA20E0-D200-C6A1-DF30-EB6A5D26E0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1999" y="1155153"/>
            <a:ext cx="4188885" cy="950257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1999" y="1155153"/>
            <a:ext cx="404487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>
                <a:solidFill>
                  <a:prstClr val="black"/>
                </a:solidFill>
              </a:rPr>
              <a:t>Contrôleur 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>
                <a:solidFill>
                  <a:prstClr val="black"/>
                </a:solidFill>
              </a:rPr>
              <a:t>Module 1 canal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>
                <a:solidFill>
                  <a:prstClr val="black"/>
                </a:solidFill>
              </a:rPr>
              <a:t>Fibre optique pouvant atteindre 8 km de longueur. </a:t>
            </a:r>
          </a:p>
          <a:p>
            <a:endParaRPr lang="fr-FR" sz="1000" i="1" dirty="0">
              <a:solidFill>
                <a:srgbClr val="C0504D">
                  <a:lumMod val="75000"/>
                </a:srgbClr>
              </a:solidFill>
            </a:endParaRPr>
          </a:p>
          <a:p>
            <a:r>
              <a:rPr lang="fr-FR" sz="1000" i="1" dirty="0">
                <a:solidFill>
                  <a:srgbClr val="C0504D">
                    <a:lumMod val="75000"/>
                  </a:srgbClr>
                </a:solidFill>
              </a:rPr>
              <a:t>En cas de coupure fibre, un dérangement est affiché</a:t>
            </a:r>
          </a:p>
        </p:txBody>
      </p:sp>
      <p:grpSp>
        <p:nvGrpSpPr>
          <p:cNvPr id="16" name="Groupe 15"/>
          <p:cNvGrpSpPr/>
          <p:nvPr/>
        </p:nvGrpSpPr>
        <p:grpSpPr>
          <a:xfrm>
            <a:off x="203751" y="2563511"/>
            <a:ext cx="1658607" cy="408236"/>
            <a:chOff x="1207119" y="1951917"/>
            <a:chExt cx="1658607" cy="408236"/>
          </a:xfrm>
        </p:grpSpPr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207119" y="1951917"/>
              <a:ext cx="1658607" cy="210712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861" y="2162629"/>
              <a:ext cx="1039652" cy="197524"/>
            </a:xfrm>
            <a:prstGeom prst="rect">
              <a:avLst/>
            </a:prstGeom>
          </p:spPr>
        </p:pic>
      </p:grpSp>
      <p:grpSp>
        <p:nvGrpSpPr>
          <p:cNvPr id="6" name="Groupe 5"/>
          <p:cNvGrpSpPr/>
          <p:nvPr/>
        </p:nvGrpSpPr>
        <p:grpSpPr>
          <a:xfrm>
            <a:off x="203751" y="1529442"/>
            <a:ext cx="2708345" cy="201679"/>
            <a:chOff x="203751" y="1821302"/>
            <a:chExt cx="2708345" cy="201679"/>
          </a:xfrm>
        </p:grpSpPr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40674" y="1821302"/>
              <a:ext cx="1671422" cy="195323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751" y="1825457"/>
              <a:ext cx="1039652" cy="197524"/>
            </a:xfrm>
            <a:prstGeom prst="rect">
              <a:avLst/>
            </a:prstGeom>
          </p:spPr>
        </p:pic>
      </p:grpSp>
      <p:grpSp>
        <p:nvGrpSpPr>
          <p:cNvPr id="5" name="Groupe 4"/>
          <p:cNvGrpSpPr/>
          <p:nvPr/>
        </p:nvGrpSpPr>
        <p:grpSpPr>
          <a:xfrm>
            <a:off x="203751" y="3857054"/>
            <a:ext cx="1658607" cy="395048"/>
            <a:chOff x="203750" y="3660480"/>
            <a:chExt cx="1658607" cy="395048"/>
          </a:xfrm>
        </p:grpSpPr>
        <p:pic>
          <p:nvPicPr>
            <p:cNvPr id="4" name="Imag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3750" y="3660480"/>
              <a:ext cx="1658607" cy="221213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227" y="3858004"/>
              <a:ext cx="1039652" cy="197524"/>
            </a:xfrm>
            <a:prstGeom prst="rect">
              <a:avLst/>
            </a:prstGeom>
          </p:spPr>
        </p:pic>
      </p:grpSp>
      <p:sp>
        <p:nvSpPr>
          <p:cNvPr id="13" name="Rectangle 25">
            <a:extLst>
              <a:ext uri="{FF2B5EF4-FFF2-40B4-BE49-F238E27FC236}">
                <a16:creationId xmlns:a16="http://schemas.microsoft.com/office/drawing/2014/main" id="{17ABC5A1-A680-A744-D766-60777AE097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5933" y="2292500"/>
            <a:ext cx="4764951" cy="95025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34" name="Rectangle 33"/>
          <p:cNvSpPr/>
          <p:nvPr/>
        </p:nvSpPr>
        <p:spPr>
          <a:xfrm>
            <a:off x="3995936" y="2292500"/>
            <a:ext cx="476495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>
                <a:solidFill>
                  <a:prstClr val="black"/>
                </a:solidFill>
              </a:rPr>
              <a:t>Contrôleur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>
                <a:solidFill>
                  <a:prstClr val="black"/>
                </a:solidFill>
              </a:rPr>
              <a:t>Module 2 canaux pour disposer d’un second départ.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>
                <a:solidFill>
                  <a:prstClr val="black"/>
                </a:solidFill>
              </a:rPr>
              <a:t>2 fibres optiques pouvant couvrir jusqu’à 2x8 km.</a:t>
            </a:r>
          </a:p>
          <a:p>
            <a:endParaRPr lang="fr-FR" sz="1000" i="1" dirty="0">
              <a:solidFill>
                <a:srgbClr val="C0504D">
                  <a:lumMod val="75000"/>
                </a:srgbClr>
              </a:solidFill>
            </a:endParaRPr>
          </a:p>
          <a:p>
            <a:r>
              <a:rPr lang="fr-FR" sz="1000" i="1" dirty="0">
                <a:solidFill>
                  <a:srgbClr val="C0504D">
                    <a:lumMod val="75000"/>
                  </a:srgbClr>
                </a:solidFill>
              </a:rPr>
              <a:t>En cas de coupure fibre, un dérangement est affiché</a:t>
            </a:r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314F0A07-8000-577D-B033-9D2590EF0D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9831" y="3429850"/>
            <a:ext cx="5701054" cy="12494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3059832" y="3429850"/>
            <a:ext cx="570105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>
                <a:solidFill>
                  <a:prstClr val="black"/>
                </a:solidFill>
              </a:rPr>
              <a:t>Contrôleur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>
                <a:solidFill>
                  <a:prstClr val="black"/>
                </a:solidFill>
              </a:rPr>
              <a:t>Module 2 canaux.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>
                <a:solidFill>
                  <a:prstClr val="black"/>
                </a:solidFill>
              </a:rPr>
              <a:t>1 fibre optique rebouclée de 8 km de longueur.</a:t>
            </a:r>
          </a:p>
          <a:p>
            <a:endParaRPr lang="fr-FR" sz="1000" dirty="0">
              <a:solidFill>
                <a:prstClr val="black"/>
              </a:solidFill>
            </a:endParaRPr>
          </a:p>
          <a:p>
            <a:r>
              <a:rPr lang="fr-FR" sz="1000" i="1" dirty="0">
                <a:solidFill>
                  <a:schemeClr val="accent5">
                    <a:lumMod val="50000"/>
                  </a:schemeClr>
                </a:solidFill>
              </a:rPr>
              <a:t>La fibre rebouclée permet de garantir une continuité de la détection, même en cas de coupure.</a:t>
            </a:r>
          </a:p>
        </p:txBody>
      </p:sp>
      <p:sp>
        <p:nvSpPr>
          <p:cNvPr id="9" name="Titre 8">
            <a:extLst>
              <a:ext uri="{FF2B5EF4-FFF2-40B4-BE49-F238E27FC236}">
                <a16:creationId xmlns:a16="http://schemas.microsoft.com/office/drawing/2014/main" id="{5B04EE63-50C8-1213-A04E-51C002DBA1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DTS</a:t>
            </a:r>
            <a:r>
              <a:rPr kumimoji="0" lang="fr-FR" sz="1800" b="1" i="0" u="none" strike="noStrike" kern="1200" cap="all" spc="0" normalizeH="0" baseline="3000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®</a:t>
            </a:r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 : La détection linéaire de chaleur FIBRE OPTIQUE</a:t>
            </a:r>
            <a:endParaRPr lang="fr-FR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0BB812-4250-9481-266D-47821A01D7E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A0E4"/>
                </a:solidFill>
                <a:latin typeface="Arial"/>
              </a:rPr>
              <a:t>Les configurations 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rgbClr val="00A0E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9231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ubb-Dec22">
  <a:themeElements>
    <a:clrScheme name="Chubb-test-dec22">
      <a:dk1>
        <a:srgbClr val="000000"/>
      </a:dk1>
      <a:lt1>
        <a:srgbClr val="FFFFFF"/>
      </a:lt1>
      <a:dk2>
        <a:srgbClr val="0067B1"/>
      </a:dk2>
      <a:lt2>
        <a:srgbClr val="FFFFFF"/>
      </a:lt2>
      <a:accent1>
        <a:srgbClr val="0067B1"/>
      </a:accent1>
      <a:accent2>
        <a:srgbClr val="97CDE1"/>
      </a:accent2>
      <a:accent3>
        <a:srgbClr val="C3C3C7"/>
      </a:accent3>
      <a:accent4>
        <a:srgbClr val="868686"/>
      </a:accent4>
      <a:accent5>
        <a:srgbClr val="F92745"/>
      </a:accent5>
      <a:accent6>
        <a:srgbClr val="1DB390"/>
      </a:accent6>
      <a:hlink>
        <a:srgbClr val="FF9900"/>
      </a:hlink>
      <a:folHlink>
        <a:srgbClr val="F9274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/>
        </a:defPPr>
      </a:lstStyle>
    </a:txDef>
  </a:objectDefaults>
  <a:extraClrSchemeLst/>
  <a:custClrLst>
    <a:custClr name="Chubb blue">
      <a:srgbClr val="0067B1"/>
    </a:custClr>
    <a:custClr name="Innovation blue">
      <a:srgbClr val="00A0E4"/>
    </a:custClr>
    <a:custClr name="Fire red">
      <a:srgbClr val="F92745"/>
    </a:custClr>
    <a:custClr name="ESG green">
      <a:srgbClr val="1DB390"/>
    </a:custClr>
    <a:custClr name="Security grey">
      <a:srgbClr val="868686"/>
    </a:custClr>
    <a:custClr name="People orange">
      <a:srgbClr val="FF9900"/>
    </a:custClr>
    <a:custClr name="Vision+ green">
      <a:srgbClr val="58B031"/>
    </a:custClr>
    <a:custClr name="Soft blue">
      <a:srgbClr val="97CDE1"/>
    </a:custClr>
    <a:custClr name="Yellow">
      <a:srgbClr val="F6CB46"/>
    </a:custClr>
    <a:custClr name="Soft grey">
      <a:srgbClr val="C3C3C7"/>
    </a:custClr>
    <a:custClr name="Seafoam">
      <a:srgbClr val="6BCC94"/>
    </a:custClr>
    <a:custClr name="Nude">
      <a:srgbClr val="E5CFBF"/>
    </a:custClr>
  </a:custClrLst>
  <a:extLst>
    <a:ext uri="{05A4C25C-085E-4340-85A3-A5531E510DB2}">
      <thm15:themeFamily xmlns:thm15="http://schemas.microsoft.com/office/thememl/2012/main" name="Romola-v1" id="{6F026CD1-82BA-4210-AA95-7C51B50889F2}" vid="{F145A1CA-3500-4D7F-B498-3DD93CC30C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340</TotalTime>
  <Words>1860</Words>
  <Application>Microsoft Office PowerPoint</Application>
  <PresentationFormat>Affichage à l'écran (16:9)</PresentationFormat>
  <Paragraphs>348</Paragraphs>
  <Slides>19</Slides>
  <Notes>1</Notes>
  <HiddenSlides>1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19</vt:i4>
      </vt:variant>
    </vt:vector>
  </HeadingPairs>
  <TitlesOfParts>
    <vt:vector size="27" baseType="lpstr">
      <vt:lpstr>Arial</vt:lpstr>
      <vt:lpstr>Arial Narrow</vt:lpstr>
      <vt:lpstr>Calibri</vt:lpstr>
      <vt:lpstr>Courier New</vt:lpstr>
      <vt:lpstr>HelveticaNeueLT Pro 57 Cn</vt:lpstr>
      <vt:lpstr>Times New Roman</vt:lpstr>
      <vt:lpstr>Wingdings</vt:lpstr>
      <vt:lpstr>Chubb-Dec22</vt:lpstr>
      <vt:lpstr>DTS® 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  <vt:lpstr>DTS® : La détection linéaire de chaleur FIBRE OPTIQUE</vt:lpstr>
    </vt:vector>
  </TitlesOfParts>
  <Company>United Technologies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Logistique</dc:title>
  <dc:creator>Administrator</dc:creator>
  <cp:lastModifiedBy>LACHAUME, Veronique</cp:lastModifiedBy>
  <cp:revision>654</cp:revision>
  <cp:lastPrinted>2018-08-09T15:20:06Z</cp:lastPrinted>
  <dcterms:created xsi:type="dcterms:W3CDTF">2017-01-18T15:57:05Z</dcterms:created>
  <dcterms:modified xsi:type="dcterms:W3CDTF">2023-02-16T10:00:01Z</dcterms:modified>
</cp:coreProperties>
</file>